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31"/>
  </p:notesMasterIdLst>
  <p:handoutMasterIdLst>
    <p:handoutMasterId r:id="rId32"/>
  </p:handoutMasterIdLst>
  <p:sldIdLst>
    <p:sldId id="256" r:id="rId2"/>
    <p:sldId id="259" r:id="rId3"/>
    <p:sldId id="258" r:id="rId4"/>
    <p:sldId id="260" r:id="rId5"/>
    <p:sldId id="261" r:id="rId6"/>
    <p:sldId id="262" r:id="rId7"/>
    <p:sldId id="263" r:id="rId8"/>
    <p:sldId id="264" r:id="rId9"/>
    <p:sldId id="265" r:id="rId10"/>
    <p:sldId id="267" r:id="rId11"/>
    <p:sldId id="269" r:id="rId12"/>
    <p:sldId id="268" r:id="rId13"/>
    <p:sldId id="270" r:id="rId14"/>
    <p:sldId id="271" r:id="rId15"/>
    <p:sldId id="272" r:id="rId16"/>
    <p:sldId id="273" r:id="rId17"/>
    <p:sldId id="274" r:id="rId18"/>
    <p:sldId id="276" r:id="rId19"/>
    <p:sldId id="277" r:id="rId20"/>
    <p:sldId id="278" r:id="rId21"/>
    <p:sldId id="279" r:id="rId22"/>
    <p:sldId id="280" r:id="rId23"/>
    <p:sldId id="281" r:id="rId24"/>
    <p:sldId id="282" r:id="rId25"/>
    <p:sldId id="283" r:id="rId26"/>
    <p:sldId id="285" r:id="rId27"/>
    <p:sldId id="286" r:id="rId28"/>
    <p:sldId id="287" r:id="rId29"/>
    <p:sldId id="288" r:id="rId30"/>
  </p:sldIdLst>
  <p:sldSz cx="9144000" cy="6858000" type="screen4x3"/>
  <p:notesSz cx="6797675" cy="9872663"/>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2034"/>
    <a:srgbClr val="2A8D33"/>
    <a:srgbClr val="666666"/>
    <a:srgbClr val="333333"/>
    <a:srgbClr val="1085D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29" autoAdjust="0"/>
  </p:normalViewPr>
  <p:slideViewPr>
    <p:cSldViewPr>
      <p:cViewPr>
        <p:scale>
          <a:sx n="120" d="100"/>
          <a:sy n="120" d="100"/>
        </p:scale>
        <p:origin x="-129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48" d="100"/>
          <a:sy n="148" d="100"/>
        </p:scale>
        <p:origin x="-1840" y="-120"/>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4813" cy="493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8195" name="Rectangle 3"/>
          <p:cNvSpPr>
            <a:spLocks noGrp="1" noChangeArrowheads="1"/>
          </p:cNvSpPr>
          <p:nvPr>
            <p:ph type="dt" sz="quarter" idx="1"/>
          </p:nvPr>
        </p:nvSpPr>
        <p:spPr bwMode="auto">
          <a:xfrm>
            <a:off x="3852863" y="0"/>
            <a:ext cx="2944812" cy="493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pPr>
              <a:defRPr/>
            </a:pPr>
            <a:fld id="{8C1CB560-B37F-48AE-A085-48BC41FDC2F4}" type="datetime4">
              <a:rPr lang="en-US" altLang="nl-NL"/>
              <a:pPr>
                <a:defRPr/>
              </a:pPr>
              <a:t>July 23, 2015</a:t>
            </a:fld>
            <a:endParaRPr lang="en-US" altLang="nl-NL"/>
          </a:p>
        </p:txBody>
      </p:sp>
      <p:sp>
        <p:nvSpPr>
          <p:cNvPr id="8196" name="Rectangle 4"/>
          <p:cNvSpPr>
            <a:spLocks noGrp="1" noChangeArrowheads="1"/>
          </p:cNvSpPr>
          <p:nvPr>
            <p:ph type="ftr" sz="quarter" idx="2"/>
          </p:nvPr>
        </p:nvSpPr>
        <p:spPr bwMode="auto">
          <a:xfrm>
            <a:off x="0" y="9378950"/>
            <a:ext cx="2944813" cy="493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r>
              <a:rPr lang="en-US"/>
              <a:t>Titel van de presentatie</a:t>
            </a:r>
          </a:p>
        </p:txBody>
      </p:sp>
      <p:sp>
        <p:nvSpPr>
          <p:cNvPr id="8197" name="Rectangle 5"/>
          <p:cNvSpPr>
            <a:spLocks noGrp="1" noChangeArrowheads="1"/>
          </p:cNvSpPr>
          <p:nvPr>
            <p:ph type="sldNum" sz="quarter" idx="3"/>
          </p:nvPr>
        </p:nvSpPr>
        <p:spPr bwMode="auto">
          <a:xfrm>
            <a:off x="3852863" y="9378950"/>
            <a:ext cx="2944812" cy="493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fld id="{32E3B2CC-AFEF-4706-887B-17C638014691}" type="slidenum">
              <a:rPr lang="en-US" altLang="nl-NL"/>
              <a:pPr/>
              <a:t>‹#›</a:t>
            </a:fld>
            <a:endParaRPr lang="en-US" altLang="nl-NL"/>
          </a:p>
        </p:txBody>
      </p:sp>
    </p:spTree>
    <p:extLst>
      <p:ext uri="{BB962C8B-B14F-4D97-AF65-F5344CB8AC3E}">
        <p14:creationId xmlns:p14="http://schemas.microsoft.com/office/powerpoint/2010/main" val="3332297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4813" cy="493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7171" name="Rectangle 3"/>
          <p:cNvSpPr>
            <a:spLocks noGrp="1" noChangeArrowheads="1"/>
          </p:cNvSpPr>
          <p:nvPr>
            <p:ph type="dt" idx="1"/>
          </p:nvPr>
        </p:nvSpPr>
        <p:spPr bwMode="auto">
          <a:xfrm>
            <a:off x="3852863" y="0"/>
            <a:ext cx="2944812" cy="493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pPr>
              <a:defRPr/>
            </a:pPr>
            <a:fld id="{64949406-091B-4250-B79F-B42C59F2F404}" type="datetime4">
              <a:rPr lang="en-US" altLang="nl-NL"/>
              <a:pPr>
                <a:defRPr/>
              </a:pPr>
              <a:t>July 23, 2015</a:t>
            </a:fld>
            <a:endParaRPr lang="en-US" altLang="nl-NL"/>
          </a:p>
        </p:txBody>
      </p:sp>
      <p:sp>
        <p:nvSpPr>
          <p:cNvPr id="7172" name="Rectangle 4"/>
          <p:cNvSpPr>
            <a:spLocks noGrp="1" noRot="1" noChangeAspect="1" noChangeArrowheads="1" noTextEdit="1"/>
          </p:cNvSpPr>
          <p:nvPr>
            <p:ph type="sldImg" idx="2"/>
          </p:nvPr>
        </p:nvSpPr>
        <p:spPr bwMode="auto">
          <a:xfrm>
            <a:off x="930275" y="739775"/>
            <a:ext cx="4937125" cy="37036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906463" y="4689475"/>
            <a:ext cx="4984750" cy="4443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378950"/>
            <a:ext cx="2944813" cy="493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r>
              <a:rPr lang="en-US"/>
              <a:t>Titel van de presentatie</a:t>
            </a:r>
          </a:p>
        </p:txBody>
      </p:sp>
      <p:sp>
        <p:nvSpPr>
          <p:cNvPr id="7175" name="Rectangle 7"/>
          <p:cNvSpPr>
            <a:spLocks noGrp="1" noChangeArrowheads="1"/>
          </p:cNvSpPr>
          <p:nvPr>
            <p:ph type="sldNum" sz="quarter" idx="5"/>
          </p:nvPr>
        </p:nvSpPr>
        <p:spPr bwMode="auto">
          <a:xfrm>
            <a:off x="3852863" y="9378950"/>
            <a:ext cx="2944812" cy="493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fld id="{0D3F31DD-B54A-40F2-95E4-DDB441144E3F}" type="slidenum">
              <a:rPr lang="en-US" altLang="nl-NL"/>
              <a:pPr/>
              <a:t>‹#›</a:t>
            </a:fld>
            <a:endParaRPr lang="en-US" altLang="nl-NL"/>
          </a:p>
        </p:txBody>
      </p:sp>
    </p:spTree>
    <p:extLst>
      <p:ext uri="{BB962C8B-B14F-4D97-AF65-F5344CB8AC3E}">
        <p14:creationId xmlns:p14="http://schemas.microsoft.com/office/powerpoint/2010/main" val="2750233381"/>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dt" sz="quarter" idx="1"/>
          </p:nvPr>
        </p:nvSpPr>
        <p:spPr>
          <a:noFill/>
          <a:ln>
            <a:miter lim="800000"/>
            <a:headEnd/>
            <a:tailEnd/>
          </a:ln>
        </p:spPr>
        <p:txBody>
          <a:bodyPr/>
          <a:lstStyle/>
          <a:p>
            <a:fld id="{72CCBE50-5168-47D8-B0E1-4D4F9F8661E1}" type="datetime4">
              <a:rPr lang="en-US" altLang="nl-NL" smtClean="0">
                <a:latin typeface="Arial" charset="0"/>
              </a:rPr>
              <a:pPr/>
              <a:t>July 23, 2015</a:t>
            </a:fld>
            <a:endParaRPr lang="en-US" altLang="nl-NL" smtClean="0">
              <a:latin typeface="Arial" charset="0"/>
            </a:endParaRPr>
          </a:p>
        </p:txBody>
      </p:sp>
      <p:sp>
        <p:nvSpPr>
          <p:cNvPr id="5123" name="Rectangle 6"/>
          <p:cNvSpPr>
            <a:spLocks noGrp="1" noChangeArrowheads="1"/>
          </p:cNvSpPr>
          <p:nvPr>
            <p:ph type="ftr" sz="quarter" idx="4"/>
          </p:nvPr>
        </p:nvSpPr>
        <p:spPr>
          <a:noFill/>
          <a:ln>
            <a:miter lim="800000"/>
            <a:headEnd/>
            <a:tailEnd/>
          </a:ln>
        </p:spPr>
        <p:txBody>
          <a:bodyPr/>
          <a:lstStyle/>
          <a:p>
            <a:r>
              <a:rPr lang="en-US" altLang="nl-NL" smtClean="0">
                <a:ea typeface="ＭＳ Ｐゴシック" pitchFamily="34" charset="-128"/>
              </a:rPr>
              <a:t>Titel van de presentatie</a:t>
            </a:r>
          </a:p>
        </p:txBody>
      </p:sp>
      <p:sp>
        <p:nvSpPr>
          <p:cNvPr id="5124" name="Rectangle 7"/>
          <p:cNvSpPr>
            <a:spLocks noGrp="1" noChangeArrowheads="1"/>
          </p:cNvSpPr>
          <p:nvPr>
            <p:ph type="sldNum" sz="quarter" idx="5"/>
          </p:nvPr>
        </p:nvSpPr>
        <p:spPr>
          <a:noFill/>
          <a:ln>
            <a:miter lim="800000"/>
            <a:headEnd/>
            <a:tailEnd/>
          </a:ln>
        </p:spPr>
        <p:txBody>
          <a:bodyPr/>
          <a:lstStyle/>
          <a:p>
            <a:fld id="{E259C8AB-392D-4605-9426-8492A97AE2F4}" type="slidenum">
              <a:rPr lang="en-US" altLang="nl-NL"/>
              <a:pPr/>
              <a:t>0</a:t>
            </a:fld>
            <a:endParaRPr lang="en-US" altLang="nl-NL"/>
          </a:p>
        </p:txBody>
      </p:sp>
      <p:sp>
        <p:nvSpPr>
          <p:cNvPr id="12290" name="Rectangle 2"/>
          <p:cNvSpPr>
            <a:spLocks noGrp="1" noRot="1" noChangeAspect="1" noChangeArrowheads="1" noTextEdit="1"/>
          </p:cNvSpPr>
          <p:nvPr>
            <p:ph type="sldImg"/>
          </p:nvPr>
        </p:nvSpPr>
        <p:spPr>
          <a:ln/>
          <a:extLst>
            <a:ext uri="{FAA26D3D-D897-4be2-8F04-BA451C77F1D7}"/>
          </a:extLst>
        </p:spPr>
      </p:sp>
      <p:sp>
        <p:nvSpPr>
          <p:cNvPr id="5126" name="Rectangle 3"/>
          <p:cNvSpPr>
            <a:spLocks noGrp="1" noChangeArrowheads="1"/>
          </p:cNvSpPr>
          <p:nvPr>
            <p:ph type="body" idx="1"/>
          </p:nvPr>
        </p:nvSpPr>
        <p:spPr>
          <a:noFill/>
        </p:spPr>
        <p:txBody>
          <a:bodyPr/>
          <a:lstStyle/>
          <a:p>
            <a:pPr eaLnBrk="1" hangingPunct="1"/>
            <a:endParaRPr lang="nl-NL" altLang="nl-NL"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7171" name="Tijdelijke aanduiding voor notities 2"/>
          <p:cNvSpPr>
            <a:spLocks noGrp="1"/>
          </p:cNvSpPr>
          <p:nvPr>
            <p:ph type="body" idx="1"/>
          </p:nvPr>
        </p:nvSpPr>
        <p:spPr>
          <a:noFill/>
        </p:spPr>
        <p:txBody>
          <a:bodyPr/>
          <a:lstStyle/>
          <a:p>
            <a:endParaRPr lang="en-US" altLang="en-US" smtClean="0">
              <a:ea typeface="ＭＳ Ｐゴシック" pitchFamily="34" charset="-128"/>
            </a:endParaRPr>
          </a:p>
        </p:txBody>
      </p:sp>
      <p:sp>
        <p:nvSpPr>
          <p:cNvPr id="7172" name="Tijdelijke aanduiding voor datum 3"/>
          <p:cNvSpPr>
            <a:spLocks noGrp="1"/>
          </p:cNvSpPr>
          <p:nvPr>
            <p:ph type="dt" sz="quarter" idx="1"/>
          </p:nvPr>
        </p:nvSpPr>
        <p:spPr>
          <a:noFill/>
          <a:ln>
            <a:miter lim="800000"/>
            <a:headEnd/>
            <a:tailEnd/>
          </a:ln>
        </p:spPr>
        <p:txBody>
          <a:bodyPr/>
          <a:lstStyle/>
          <a:p>
            <a:r>
              <a:rPr lang="en-US" altLang="en-US" smtClean="0">
                <a:latin typeface="Arial" charset="0"/>
              </a:rPr>
              <a:t>6 maart 2015</a:t>
            </a:r>
          </a:p>
        </p:txBody>
      </p:sp>
      <p:sp>
        <p:nvSpPr>
          <p:cNvPr id="7173" name="Tijdelijke aanduiding voor voettekst 4"/>
          <p:cNvSpPr>
            <a:spLocks noGrp="1"/>
          </p:cNvSpPr>
          <p:nvPr>
            <p:ph type="ftr" sz="quarter" idx="4"/>
          </p:nvPr>
        </p:nvSpPr>
        <p:spPr>
          <a:noFill/>
          <a:ln>
            <a:miter lim="800000"/>
            <a:headEnd/>
            <a:tailEnd/>
          </a:ln>
        </p:spPr>
        <p:txBody>
          <a:bodyPr/>
          <a:lstStyle/>
          <a:p>
            <a:r>
              <a:rPr lang="nl-NL" altLang="en-US" smtClean="0">
                <a:ea typeface="ＭＳ Ｐゴシック" pitchFamily="34" charset="-128"/>
              </a:rPr>
              <a:t>Accell Group N.V. - presentatie jaarcijfers 2014</a:t>
            </a:r>
            <a:endParaRPr lang="en-US" altLang="en-US" smtClean="0">
              <a:ea typeface="ＭＳ Ｐゴシック" pitchFamily="34" charset="-128"/>
            </a:endParaRPr>
          </a:p>
        </p:txBody>
      </p:sp>
      <p:sp>
        <p:nvSpPr>
          <p:cNvPr id="7174" name="Tijdelijke aanduiding voor dianummer 5"/>
          <p:cNvSpPr>
            <a:spLocks noGrp="1"/>
          </p:cNvSpPr>
          <p:nvPr>
            <p:ph type="sldNum" sz="quarter" idx="5"/>
          </p:nvPr>
        </p:nvSpPr>
        <p:spPr>
          <a:noFill/>
          <a:ln>
            <a:miter lim="800000"/>
            <a:headEnd/>
            <a:tailEnd/>
          </a:ln>
        </p:spPr>
        <p:txBody>
          <a:bodyPr/>
          <a:lstStyle/>
          <a:p>
            <a:fld id="{A554AC31-2FE5-46D4-9B7A-02920F78DA3B}" type="slidenum">
              <a:rPr lang="en-US" altLang="en-US"/>
              <a:pPr/>
              <a:t>1</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15363" name="Tijdelijke aanduiding voor notities 2"/>
          <p:cNvSpPr>
            <a:spLocks noGrp="1"/>
          </p:cNvSpPr>
          <p:nvPr>
            <p:ph type="body" idx="1"/>
          </p:nvPr>
        </p:nvSpPr>
        <p:spPr>
          <a:noFill/>
        </p:spPr>
        <p:txBody>
          <a:bodyPr/>
          <a:lstStyle/>
          <a:p>
            <a:endParaRPr lang="nl-NL" altLang="nl-NL" smtClean="0">
              <a:ea typeface="ＭＳ Ｐゴシック" pitchFamily="34" charset="-128"/>
            </a:endParaRPr>
          </a:p>
        </p:txBody>
      </p:sp>
      <p:sp>
        <p:nvSpPr>
          <p:cNvPr id="15364" name="Tijdelijke aanduiding voor datum 3"/>
          <p:cNvSpPr>
            <a:spLocks noGrp="1"/>
          </p:cNvSpPr>
          <p:nvPr>
            <p:ph type="dt" sz="quarter" idx="1"/>
          </p:nvPr>
        </p:nvSpPr>
        <p:spPr>
          <a:noFill/>
          <a:ln>
            <a:miter lim="800000"/>
            <a:headEnd/>
            <a:tailEnd/>
          </a:ln>
        </p:spPr>
        <p:txBody>
          <a:bodyPr/>
          <a:lstStyle/>
          <a:p>
            <a:fld id="{73391AD0-B728-4EBB-9C07-A008B649A39F}" type="datetime4">
              <a:rPr lang="en-US" altLang="nl-NL" smtClean="0">
                <a:latin typeface="Arial" charset="0"/>
              </a:rPr>
              <a:pPr/>
              <a:t>July 23, 2015</a:t>
            </a:fld>
            <a:endParaRPr lang="en-US" altLang="nl-NL" smtClean="0">
              <a:latin typeface="Arial" charset="0"/>
            </a:endParaRPr>
          </a:p>
        </p:txBody>
      </p:sp>
      <p:sp>
        <p:nvSpPr>
          <p:cNvPr id="15365" name="Tijdelijke aanduiding voor voettekst 4"/>
          <p:cNvSpPr>
            <a:spLocks noGrp="1"/>
          </p:cNvSpPr>
          <p:nvPr>
            <p:ph type="ftr" sz="quarter" idx="4"/>
          </p:nvPr>
        </p:nvSpPr>
        <p:spPr>
          <a:noFill/>
          <a:ln>
            <a:miter lim="800000"/>
            <a:headEnd/>
            <a:tailEnd/>
          </a:ln>
        </p:spPr>
        <p:txBody>
          <a:bodyPr/>
          <a:lstStyle/>
          <a:p>
            <a:r>
              <a:rPr lang="en-US" altLang="nl-NL" smtClean="0">
                <a:ea typeface="ＭＳ Ｐゴシック" pitchFamily="34" charset="-128"/>
              </a:rPr>
              <a:t>Titel van de presentatie</a:t>
            </a:r>
          </a:p>
        </p:txBody>
      </p:sp>
      <p:sp>
        <p:nvSpPr>
          <p:cNvPr id="15366" name="Tijdelijke aanduiding voor dianummer 5"/>
          <p:cNvSpPr>
            <a:spLocks noGrp="1"/>
          </p:cNvSpPr>
          <p:nvPr>
            <p:ph type="sldNum" sz="quarter" idx="5"/>
          </p:nvPr>
        </p:nvSpPr>
        <p:spPr>
          <a:noFill/>
          <a:ln>
            <a:miter lim="800000"/>
            <a:headEnd/>
            <a:tailEnd/>
          </a:ln>
        </p:spPr>
        <p:txBody>
          <a:bodyPr/>
          <a:lstStyle/>
          <a:p>
            <a:fld id="{55B29120-A440-4DBF-B911-7FDA2316A1F3}" type="slidenum">
              <a:rPr lang="en-US" altLang="nl-NL"/>
              <a:pPr/>
              <a:t>8</a:t>
            </a:fld>
            <a:endParaRPr lang="en-US" alt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18435" name="Tijdelijke aanduiding voor notities 2"/>
          <p:cNvSpPr>
            <a:spLocks noGrp="1"/>
          </p:cNvSpPr>
          <p:nvPr>
            <p:ph type="body" idx="1"/>
          </p:nvPr>
        </p:nvSpPr>
        <p:spPr>
          <a:noFill/>
        </p:spPr>
        <p:txBody>
          <a:bodyPr/>
          <a:lstStyle/>
          <a:p>
            <a:endParaRPr lang="en-US" altLang="en-US" smtClean="0">
              <a:ea typeface="ＭＳ Ｐゴシック" pitchFamily="34" charset="-128"/>
            </a:endParaRPr>
          </a:p>
        </p:txBody>
      </p:sp>
      <p:sp>
        <p:nvSpPr>
          <p:cNvPr id="18436" name="Tijdelijke aanduiding voor datum 3"/>
          <p:cNvSpPr>
            <a:spLocks noGrp="1"/>
          </p:cNvSpPr>
          <p:nvPr>
            <p:ph type="dt" sz="quarter" idx="1"/>
          </p:nvPr>
        </p:nvSpPr>
        <p:spPr>
          <a:noFill/>
          <a:ln>
            <a:miter lim="800000"/>
            <a:headEnd/>
            <a:tailEnd/>
          </a:ln>
        </p:spPr>
        <p:txBody>
          <a:bodyPr/>
          <a:lstStyle/>
          <a:p>
            <a:r>
              <a:rPr lang="en-US" altLang="en-US" smtClean="0">
                <a:latin typeface="Arial" charset="0"/>
              </a:rPr>
              <a:t>6 maart 2015</a:t>
            </a:r>
          </a:p>
        </p:txBody>
      </p:sp>
      <p:sp>
        <p:nvSpPr>
          <p:cNvPr id="18437" name="Tijdelijke aanduiding voor voettekst 4"/>
          <p:cNvSpPr>
            <a:spLocks noGrp="1"/>
          </p:cNvSpPr>
          <p:nvPr>
            <p:ph type="ftr" sz="quarter" idx="4"/>
          </p:nvPr>
        </p:nvSpPr>
        <p:spPr>
          <a:noFill/>
          <a:ln>
            <a:miter lim="800000"/>
            <a:headEnd/>
            <a:tailEnd/>
          </a:ln>
        </p:spPr>
        <p:txBody>
          <a:bodyPr/>
          <a:lstStyle/>
          <a:p>
            <a:r>
              <a:rPr lang="nl-NL" altLang="en-US" smtClean="0">
                <a:ea typeface="ＭＳ Ｐゴシック" pitchFamily="34" charset="-128"/>
              </a:rPr>
              <a:t>Accell Group N.V. - presentatie jaarcijfers 2014</a:t>
            </a:r>
            <a:endParaRPr lang="en-US" altLang="en-US" smtClean="0">
              <a:ea typeface="ＭＳ Ｐゴシック" pitchFamily="34" charset="-128"/>
            </a:endParaRPr>
          </a:p>
        </p:txBody>
      </p:sp>
      <p:sp>
        <p:nvSpPr>
          <p:cNvPr id="18438" name="Tijdelijke aanduiding voor dianummer 5"/>
          <p:cNvSpPr>
            <a:spLocks noGrp="1"/>
          </p:cNvSpPr>
          <p:nvPr>
            <p:ph type="sldNum" sz="quarter" idx="5"/>
          </p:nvPr>
        </p:nvSpPr>
        <p:spPr>
          <a:noFill/>
          <a:ln>
            <a:miter lim="800000"/>
            <a:headEnd/>
            <a:tailEnd/>
          </a:ln>
        </p:spPr>
        <p:txBody>
          <a:bodyPr/>
          <a:lstStyle/>
          <a:p>
            <a:fld id="{3311C406-652E-49F5-A073-7AD6C2755C47}" type="slidenum">
              <a:rPr lang="en-US" altLang="en-US"/>
              <a:pPr/>
              <a:t>10</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21507" name="Tijdelijke aanduiding voor notities 2"/>
          <p:cNvSpPr>
            <a:spLocks noGrp="1"/>
          </p:cNvSpPr>
          <p:nvPr>
            <p:ph type="body" idx="1"/>
          </p:nvPr>
        </p:nvSpPr>
        <p:spPr>
          <a:noFill/>
        </p:spPr>
        <p:txBody>
          <a:bodyPr/>
          <a:lstStyle/>
          <a:p>
            <a:endParaRPr lang="en-US" altLang="en-US" smtClean="0">
              <a:ea typeface="ＭＳ Ｐゴシック" pitchFamily="34" charset="-128"/>
            </a:endParaRPr>
          </a:p>
        </p:txBody>
      </p:sp>
      <p:sp>
        <p:nvSpPr>
          <p:cNvPr id="21508" name="Tijdelijke aanduiding voor datum 3"/>
          <p:cNvSpPr>
            <a:spLocks noGrp="1"/>
          </p:cNvSpPr>
          <p:nvPr>
            <p:ph type="dt" sz="quarter" idx="1"/>
          </p:nvPr>
        </p:nvSpPr>
        <p:spPr>
          <a:noFill/>
          <a:ln>
            <a:miter lim="800000"/>
            <a:headEnd/>
            <a:tailEnd/>
          </a:ln>
        </p:spPr>
        <p:txBody>
          <a:bodyPr/>
          <a:lstStyle/>
          <a:p>
            <a:r>
              <a:rPr lang="en-US" altLang="en-US" smtClean="0">
                <a:latin typeface="Arial" charset="0"/>
              </a:rPr>
              <a:t>6 maart 2015</a:t>
            </a:r>
          </a:p>
        </p:txBody>
      </p:sp>
      <p:sp>
        <p:nvSpPr>
          <p:cNvPr id="21509" name="Tijdelijke aanduiding voor voettekst 4"/>
          <p:cNvSpPr>
            <a:spLocks noGrp="1"/>
          </p:cNvSpPr>
          <p:nvPr>
            <p:ph type="ftr" sz="quarter" idx="4"/>
          </p:nvPr>
        </p:nvSpPr>
        <p:spPr>
          <a:noFill/>
          <a:ln>
            <a:miter lim="800000"/>
            <a:headEnd/>
            <a:tailEnd/>
          </a:ln>
        </p:spPr>
        <p:txBody>
          <a:bodyPr/>
          <a:lstStyle/>
          <a:p>
            <a:r>
              <a:rPr lang="nl-NL" altLang="en-US" smtClean="0">
                <a:ea typeface="ＭＳ Ｐゴシック" pitchFamily="34" charset="-128"/>
              </a:rPr>
              <a:t>Accell Group N.V. - presentatie jaarcijfers 2014</a:t>
            </a:r>
            <a:endParaRPr lang="en-US" altLang="en-US" smtClean="0">
              <a:ea typeface="ＭＳ Ｐゴシック" pitchFamily="34" charset="-128"/>
            </a:endParaRPr>
          </a:p>
        </p:txBody>
      </p:sp>
      <p:sp>
        <p:nvSpPr>
          <p:cNvPr id="21510" name="Tijdelijke aanduiding voor dianummer 5"/>
          <p:cNvSpPr>
            <a:spLocks noGrp="1"/>
          </p:cNvSpPr>
          <p:nvPr>
            <p:ph type="sldNum" sz="quarter" idx="5"/>
          </p:nvPr>
        </p:nvSpPr>
        <p:spPr>
          <a:noFill/>
          <a:ln>
            <a:miter lim="800000"/>
            <a:headEnd/>
            <a:tailEnd/>
          </a:ln>
        </p:spPr>
        <p:txBody>
          <a:bodyPr/>
          <a:lstStyle/>
          <a:p>
            <a:fld id="{392C7019-F1FC-41B7-A25C-105376044EF2}" type="slidenum">
              <a:rPr lang="en-US" altLang="en-US"/>
              <a:pPr/>
              <a:t>12</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4819" name="Tijdelijke aanduiding voor notities 2"/>
          <p:cNvSpPr>
            <a:spLocks noGrp="1"/>
          </p:cNvSpPr>
          <p:nvPr>
            <p:ph type="body" idx="1"/>
          </p:nvPr>
        </p:nvSpPr>
        <p:spPr>
          <a:noFill/>
        </p:spPr>
        <p:txBody>
          <a:bodyPr/>
          <a:lstStyle/>
          <a:p>
            <a:endParaRPr lang="en-US" altLang="en-US" smtClean="0">
              <a:ea typeface="ＭＳ Ｐゴシック" pitchFamily="34" charset="-128"/>
            </a:endParaRPr>
          </a:p>
        </p:txBody>
      </p:sp>
      <p:sp>
        <p:nvSpPr>
          <p:cNvPr id="34820" name="Tijdelijke aanduiding voor datum 3"/>
          <p:cNvSpPr>
            <a:spLocks noGrp="1"/>
          </p:cNvSpPr>
          <p:nvPr>
            <p:ph type="dt" sz="quarter" idx="1"/>
          </p:nvPr>
        </p:nvSpPr>
        <p:spPr>
          <a:noFill/>
          <a:ln>
            <a:miter lim="800000"/>
            <a:headEnd/>
            <a:tailEnd/>
          </a:ln>
        </p:spPr>
        <p:txBody>
          <a:bodyPr/>
          <a:lstStyle/>
          <a:p>
            <a:r>
              <a:rPr lang="en-US" altLang="en-US" smtClean="0">
                <a:latin typeface="Arial" charset="0"/>
              </a:rPr>
              <a:t>6 maart 2015</a:t>
            </a:r>
          </a:p>
        </p:txBody>
      </p:sp>
      <p:sp>
        <p:nvSpPr>
          <p:cNvPr id="34821" name="Tijdelijke aanduiding voor voettekst 4"/>
          <p:cNvSpPr>
            <a:spLocks noGrp="1"/>
          </p:cNvSpPr>
          <p:nvPr>
            <p:ph type="ftr" sz="quarter" idx="4"/>
          </p:nvPr>
        </p:nvSpPr>
        <p:spPr>
          <a:noFill/>
          <a:ln>
            <a:miter lim="800000"/>
            <a:headEnd/>
            <a:tailEnd/>
          </a:ln>
        </p:spPr>
        <p:txBody>
          <a:bodyPr/>
          <a:lstStyle/>
          <a:p>
            <a:r>
              <a:rPr lang="nl-NL" altLang="en-US" smtClean="0">
                <a:ea typeface="ＭＳ Ｐゴシック" pitchFamily="34" charset="-128"/>
              </a:rPr>
              <a:t>Accell Group N.V. - presentatie jaarcijfers 2014</a:t>
            </a:r>
            <a:endParaRPr lang="en-US" altLang="en-US" smtClean="0">
              <a:ea typeface="ＭＳ Ｐゴシック" pitchFamily="34" charset="-128"/>
            </a:endParaRPr>
          </a:p>
        </p:txBody>
      </p:sp>
      <p:sp>
        <p:nvSpPr>
          <p:cNvPr id="34822" name="Tijdelijke aanduiding voor dianummer 5"/>
          <p:cNvSpPr>
            <a:spLocks noGrp="1"/>
          </p:cNvSpPr>
          <p:nvPr>
            <p:ph type="sldNum" sz="quarter" idx="5"/>
          </p:nvPr>
        </p:nvSpPr>
        <p:spPr>
          <a:noFill/>
          <a:ln>
            <a:miter lim="800000"/>
            <a:headEnd/>
            <a:tailEnd/>
          </a:ln>
        </p:spPr>
        <p:txBody>
          <a:bodyPr/>
          <a:lstStyle/>
          <a:p>
            <a:fld id="{0972CBB5-30AB-470B-B6BC-0AB302FF6C95}" type="slidenum">
              <a:rPr lang="en-US" altLang="en-US"/>
              <a:pPr/>
              <a:t>24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3"/>
          <p:cNvSpPr>
            <a:spLocks noGrp="1" noChangeArrowheads="1"/>
          </p:cNvSpPr>
          <p:nvPr>
            <p:ph type="subTitle" idx="4294967295"/>
          </p:nvPr>
        </p:nvSpPr>
        <p:spPr bwMode="auto">
          <a:xfrm>
            <a:off x="838200" y="1650132"/>
            <a:ext cx="7622232" cy="18212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tIns="0" rIns="0" bIns="0"/>
          <a:lstStyle>
            <a:lvl1pPr>
              <a:defRPr>
                <a:solidFill>
                  <a:srgbClr val="002060"/>
                </a:solidFill>
                <a:latin typeface="Calibri"/>
                <a:cs typeface="Calibri"/>
              </a:defRPr>
            </a:lvl1pPr>
          </a:lstStyle>
          <a:p>
            <a:endParaRPr 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1"/>
          <p:cNvSpPr>
            <a:spLocks noGrp="1"/>
          </p:cNvSpPr>
          <p:nvPr>
            <p:ph type="title"/>
          </p:nvPr>
        </p:nvSpPr>
        <p:spPr bwMode="auto">
          <a:xfrm>
            <a:off x="880566" y="252413"/>
            <a:ext cx="8011914" cy="86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0" tIns="0" rIns="0" bIns="0" numCol="1" anchor="t" anchorCtr="0" compatLnSpc="1">
            <a:prstTxWarp prst="textNoShape">
              <a:avLst/>
            </a:prstTxWarp>
          </a:bodyPr>
          <a:lstStyle>
            <a:lvl1pPr>
              <a:defRPr>
                <a:solidFill>
                  <a:srgbClr val="002060"/>
                </a:solidFill>
                <a:latin typeface="Calibri"/>
                <a:cs typeface="Calibri"/>
              </a:defRPr>
            </a:lvl1pPr>
          </a:lstStyle>
          <a:p>
            <a:endParaRPr lang="en-US" dirty="0"/>
          </a:p>
        </p:txBody>
      </p:sp>
      <p:sp>
        <p:nvSpPr>
          <p:cNvPr id="13" name="Text Placeholder 2"/>
          <p:cNvSpPr>
            <a:spLocks noGrp="1"/>
          </p:cNvSpPr>
          <p:nvPr>
            <p:ph type="body" idx="1"/>
          </p:nvPr>
        </p:nvSpPr>
        <p:spPr bwMode="auto">
          <a:xfrm>
            <a:off x="880566" y="1306513"/>
            <a:ext cx="8011914" cy="50028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0" tIns="0" rIns="0" bIns="0" numCol="1" anchor="t" anchorCtr="0" compatLnSpc="1">
            <a:prstTxWarp prst="textNoShape">
              <a:avLst/>
            </a:prstTxWarp>
          </a:bodyPr>
          <a:lstStyle>
            <a:lvl1pPr>
              <a:buFont typeface="Arial"/>
              <a:buChar char="•"/>
              <a:defRPr>
                <a:solidFill>
                  <a:srgbClr val="002060"/>
                </a:solidFill>
                <a:latin typeface="Calibri"/>
                <a:cs typeface="Calibri"/>
              </a:defRPr>
            </a:lvl1pPr>
            <a:lvl2pPr>
              <a:buFont typeface="Arial"/>
              <a:buChar char="•"/>
              <a:defRPr>
                <a:solidFill>
                  <a:srgbClr val="002060"/>
                </a:solidFill>
                <a:latin typeface="Calibri"/>
                <a:cs typeface="Calibri"/>
              </a:defRPr>
            </a:lvl2pPr>
            <a:lvl3pPr marL="1241425" indent="-285750">
              <a:buFont typeface="Arial"/>
              <a:buChar char="•"/>
              <a:defRPr>
                <a:solidFill>
                  <a:srgbClr val="002060"/>
                </a:solidFill>
                <a:latin typeface="Calibri"/>
                <a:cs typeface="Calibri"/>
              </a:defRPr>
            </a:lvl3pPr>
            <a:lvl4pPr marL="1660525" indent="-285750">
              <a:buFont typeface="Arial"/>
              <a:buChar char="•"/>
              <a:defRPr>
                <a:solidFill>
                  <a:srgbClr val="002060"/>
                </a:solidFill>
                <a:latin typeface="Calibri"/>
                <a:cs typeface="Calibri"/>
              </a:defRPr>
            </a:lvl4pPr>
          </a:lstStyle>
          <a:p>
            <a:endParaRPr lang="en-US" dirty="0"/>
          </a:p>
        </p:txBody>
      </p:sp>
      <p:sp>
        <p:nvSpPr>
          <p:cNvPr id="4" name="Rectangle 9"/>
          <p:cNvSpPr>
            <a:spLocks noGrp="1" noChangeArrowheads="1"/>
          </p:cNvSpPr>
          <p:nvPr>
            <p:ph type="dt" sz="half" idx="10"/>
          </p:nvPr>
        </p:nvSpPr>
        <p:spPr>
          <a:ln/>
        </p:spPr>
        <p:txBody>
          <a:bodyPr/>
          <a:lstStyle>
            <a:lvl1pPr>
              <a:defRPr/>
            </a:lvl1pPr>
          </a:lstStyle>
          <a:p>
            <a:pPr>
              <a:defRPr/>
            </a:pPr>
            <a:r>
              <a:rPr lang="nl-NL" altLang="nl-NL"/>
              <a:t>24 juli 2015</a:t>
            </a:r>
            <a:endParaRPr lang="en-US" altLang="nl-NL"/>
          </a:p>
        </p:txBody>
      </p:sp>
      <p:sp>
        <p:nvSpPr>
          <p:cNvPr id="5" name="Rectangle 10"/>
          <p:cNvSpPr>
            <a:spLocks noGrp="1" noChangeArrowheads="1"/>
          </p:cNvSpPr>
          <p:nvPr>
            <p:ph type="ftr" sz="quarter" idx="11"/>
          </p:nvPr>
        </p:nvSpPr>
        <p:spPr>
          <a:ln/>
        </p:spPr>
        <p:txBody>
          <a:bodyPr/>
          <a:lstStyle>
            <a:lvl1pPr>
              <a:defRPr/>
            </a:lvl1pPr>
          </a:lstStyle>
          <a:p>
            <a:pPr>
              <a:defRPr/>
            </a:pPr>
            <a:r>
              <a:rPr lang="en-US"/>
              <a:t>Accell Group N.V. - Presentatie halfjaarcijfers 2015</a:t>
            </a:r>
          </a:p>
        </p:txBody>
      </p:sp>
      <p:sp>
        <p:nvSpPr>
          <p:cNvPr id="6" name="Rectangle 11"/>
          <p:cNvSpPr>
            <a:spLocks noGrp="1" noChangeArrowheads="1"/>
          </p:cNvSpPr>
          <p:nvPr>
            <p:ph type="sldNum" sz="quarter" idx="12"/>
          </p:nvPr>
        </p:nvSpPr>
        <p:spPr>
          <a:ln/>
        </p:spPr>
        <p:txBody>
          <a:bodyPr/>
          <a:lstStyle>
            <a:lvl1pPr>
              <a:defRPr/>
            </a:lvl1pPr>
          </a:lstStyle>
          <a:p>
            <a:fld id="{A41AC43C-7A78-467C-8D6F-D3EF8A5EF356}" type="slidenum">
              <a:rPr lang="en-US" altLang="nl-NL"/>
              <a:pPr/>
              <a:t>‹#›</a:t>
            </a:fld>
            <a:endParaRPr lang="en-US" altLang="nl-NL"/>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33" name="Rectangle 9"/>
          <p:cNvSpPr>
            <a:spLocks noGrp="1" noChangeArrowheads="1"/>
          </p:cNvSpPr>
          <p:nvPr>
            <p:ph type="dt" sz="half" idx="2"/>
          </p:nvPr>
        </p:nvSpPr>
        <p:spPr bwMode="auto">
          <a:xfrm>
            <a:off x="2051050" y="6500813"/>
            <a:ext cx="1541463"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defRPr sz="1100">
                <a:solidFill>
                  <a:srgbClr val="002060"/>
                </a:solidFill>
                <a:latin typeface="Calibri" pitchFamily="34" charset="0"/>
              </a:defRPr>
            </a:lvl1pPr>
          </a:lstStyle>
          <a:p>
            <a:pPr>
              <a:defRPr/>
            </a:pPr>
            <a:r>
              <a:rPr lang="nl-NL" altLang="nl-NL"/>
              <a:t>24 juli 2015</a:t>
            </a:r>
            <a:endParaRPr lang="en-US" altLang="nl-NL"/>
          </a:p>
        </p:txBody>
      </p:sp>
      <p:sp>
        <p:nvSpPr>
          <p:cNvPr id="1034" name="Rectangle 10"/>
          <p:cNvSpPr>
            <a:spLocks noGrp="1" noChangeArrowheads="1"/>
          </p:cNvSpPr>
          <p:nvPr>
            <p:ph type="ftr" sz="quarter" idx="3"/>
          </p:nvPr>
        </p:nvSpPr>
        <p:spPr bwMode="auto">
          <a:xfrm>
            <a:off x="4140200" y="6500813"/>
            <a:ext cx="4176713"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defRPr sz="1100">
                <a:solidFill>
                  <a:srgbClr val="002060"/>
                </a:solidFill>
                <a:latin typeface="Calibri"/>
                <a:ea typeface="ＭＳ Ｐゴシック" charset="0"/>
                <a:cs typeface="Calibri"/>
              </a:defRPr>
            </a:lvl1pPr>
          </a:lstStyle>
          <a:p>
            <a:pPr>
              <a:defRPr/>
            </a:pPr>
            <a:r>
              <a:rPr lang="en-US"/>
              <a:t>Accell Group N.V. - Presentatie halfjaarcijfers 2015</a:t>
            </a:r>
          </a:p>
        </p:txBody>
      </p:sp>
      <p:sp>
        <p:nvSpPr>
          <p:cNvPr id="1035" name="Rectangle 11"/>
          <p:cNvSpPr>
            <a:spLocks noGrp="1" noChangeArrowheads="1"/>
          </p:cNvSpPr>
          <p:nvPr>
            <p:ph type="sldNum" sz="quarter" idx="4"/>
          </p:nvPr>
        </p:nvSpPr>
        <p:spPr bwMode="auto">
          <a:xfrm>
            <a:off x="8382000" y="6465888"/>
            <a:ext cx="685800" cy="33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ctr">
              <a:defRPr sz="1200">
                <a:solidFill>
                  <a:srgbClr val="002060"/>
                </a:solidFill>
                <a:latin typeface="Calibri" pitchFamily="34" charset="0"/>
              </a:defRPr>
            </a:lvl1pPr>
          </a:lstStyle>
          <a:p>
            <a:fld id="{08BFCB71-F66F-4896-9DAA-4C36010B8A81}" type="slidenum">
              <a:rPr lang="en-US" altLang="nl-NL"/>
              <a:pPr/>
              <a:t>‹#›</a:t>
            </a:fld>
            <a:endParaRPr lang="en-US" altLang="nl-NL"/>
          </a:p>
        </p:txBody>
      </p:sp>
    </p:spTree>
  </p:cSld>
  <p:clrMap bg1="lt1" tx1="dk1" bg2="lt2" tx2="dk2" accent1="accent1" accent2="accent2" accent3="accent3" accent4="accent4" accent5="accent5" accent6="accent6" hlink="hlink" folHlink="folHlink"/>
  <p:sldLayoutIdLst>
    <p:sldLayoutId id="2147483814" r:id="rId1"/>
    <p:sldLayoutId id="2147483813" r:id="rId2"/>
  </p:sldLayoutIdLst>
  <p:transition>
    <p:wipe dir="r"/>
  </p:transition>
  <p:timing>
    <p:tnLst>
      <p:par>
        <p:cTn id="1" dur="indefinite" restart="never" nodeType="tmRoot"/>
      </p:par>
    </p:tnLst>
  </p:timing>
  <p:hf hdr="0"/>
  <p:txStyles>
    <p:titleStyle>
      <a:lvl1pPr algn="l" rtl="0" eaLnBrk="0" fontAlgn="base" hangingPunct="0">
        <a:lnSpc>
          <a:spcPts val="3000"/>
        </a:lnSpc>
        <a:spcBef>
          <a:spcPct val="20000"/>
        </a:spcBef>
        <a:spcAft>
          <a:spcPct val="0"/>
        </a:spcAft>
        <a:defRPr sz="2800">
          <a:solidFill>
            <a:schemeClr val="accent2"/>
          </a:solidFill>
          <a:latin typeface="+mj-lt"/>
          <a:ea typeface="+mj-ea"/>
          <a:cs typeface="+mj-cs"/>
        </a:defRPr>
      </a:lvl1pPr>
      <a:lvl2pPr algn="l" rtl="0" eaLnBrk="0" fontAlgn="base" hangingPunct="0">
        <a:lnSpc>
          <a:spcPts val="3000"/>
        </a:lnSpc>
        <a:spcBef>
          <a:spcPct val="20000"/>
        </a:spcBef>
        <a:spcAft>
          <a:spcPct val="0"/>
        </a:spcAft>
        <a:defRPr sz="2800">
          <a:solidFill>
            <a:schemeClr val="accent2"/>
          </a:solidFill>
          <a:latin typeface="Microsoft Sans Serif" charset="0"/>
          <a:ea typeface="ＭＳ Ｐゴシック" charset="0"/>
          <a:cs typeface="ＭＳ Ｐゴシック" charset="0"/>
        </a:defRPr>
      </a:lvl2pPr>
      <a:lvl3pPr algn="l" rtl="0" eaLnBrk="0" fontAlgn="base" hangingPunct="0">
        <a:lnSpc>
          <a:spcPts val="3000"/>
        </a:lnSpc>
        <a:spcBef>
          <a:spcPct val="20000"/>
        </a:spcBef>
        <a:spcAft>
          <a:spcPct val="0"/>
        </a:spcAft>
        <a:defRPr sz="2800">
          <a:solidFill>
            <a:schemeClr val="accent2"/>
          </a:solidFill>
          <a:latin typeface="Microsoft Sans Serif" charset="0"/>
          <a:ea typeface="ＭＳ Ｐゴシック" charset="0"/>
          <a:cs typeface="ＭＳ Ｐゴシック" charset="0"/>
        </a:defRPr>
      </a:lvl3pPr>
      <a:lvl4pPr algn="l" rtl="0" eaLnBrk="0" fontAlgn="base" hangingPunct="0">
        <a:lnSpc>
          <a:spcPts val="3000"/>
        </a:lnSpc>
        <a:spcBef>
          <a:spcPct val="20000"/>
        </a:spcBef>
        <a:spcAft>
          <a:spcPct val="0"/>
        </a:spcAft>
        <a:defRPr sz="2800">
          <a:solidFill>
            <a:schemeClr val="accent2"/>
          </a:solidFill>
          <a:latin typeface="Microsoft Sans Serif" charset="0"/>
          <a:ea typeface="ＭＳ Ｐゴシック" charset="0"/>
          <a:cs typeface="ＭＳ Ｐゴシック" charset="0"/>
        </a:defRPr>
      </a:lvl4pPr>
      <a:lvl5pPr algn="l" rtl="0" eaLnBrk="0" fontAlgn="base" hangingPunct="0">
        <a:lnSpc>
          <a:spcPts val="3000"/>
        </a:lnSpc>
        <a:spcBef>
          <a:spcPct val="20000"/>
        </a:spcBef>
        <a:spcAft>
          <a:spcPct val="0"/>
        </a:spcAft>
        <a:defRPr sz="2800">
          <a:solidFill>
            <a:schemeClr val="accent2"/>
          </a:solidFill>
          <a:latin typeface="Microsoft Sans Serif" charset="0"/>
          <a:ea typeface="ＭＳ Ｐゴシック" charset="0"/>
          <a:cs typeface="ＭＳ Ｐゴシック" charset="0"/>
        </a:defRPr>
      </a:lvl5pPr>
      <a:lvl6pPr marL="457200" algn="l" rtl="0" fontAlgn="base">
        <a:lnSpc>
          <a:spcPts val="3000"/>
        </a:lnSpc>
        <a:spcBef>
          <a:spcPct val="20000"/>
        </a:spcBef>
        <a:spcAft>
          <a:spcPct val="0"/>
        </a:spcAft>
        <a:defRPr sz="2800">
          <a:solidFill>
            <a:schemeClr val="accent2"/>
          </a:solidFill>
          <a:latin typeface="Microsoft Sans Serif" charset="0"/>
          <a:ea typeface="ＭＳ Ｐゴシック" charset="0"/>
          <a:cs typeface="ＭＳ Ｐゴシック" charset="0"/>
        </a:defRPr>
      </a:lvl6pPr>
      <a:lvl7pPr marL="914400" algn="l" rtl="0" fontAlgn="base">
        <a:lnSpc>
          <a:spcPts val="3000"/>
        </a:lnSpc>
        <a:spcBef>
          <a:spcPct val="20000"/>
        </a:spcBef>
        <a:spcAft>
          <a:spcPct val="0"/>
        </a:spcAft>
        <a:defRPr sz="2800">
          <a:solidFill>
            <a:schemeClr val="accent2"/>
          </a:solidFill>
          <a:latin typeface="Microsoft Sans Serif" charset="0"/>
          <a:ea typeface="ＭＳ Ｐゴシック" charset="0"/>
          <a:cs typeface="ＭＳ Ｐゴシック" charset="0"/>
        </a:defRPr>
      </a:lvl7pPr>
      <a:lvl8pPr marL="1371600" algn="l" rtl="0" fontAlgn="base">
        <a:lnSpc>
          <a:spcPts val="3000"/>
        </a:lnSpc>
        <a:spcBef>
          <a:spcPct val="20000"/>
        </a:spcBef>
        <a:spcAft>
          <a:spcPct val="0"/>
        </a:spcAft>
        <a:defRPr sz="2800">
          <a:solidFill>
            <a:schemeClr val="accent2"/>
          </a:solidFill>
          <a:latin typeface="Microsoft Sans Serif" charset="0"/>
          <a:ea typeface="ＭＳ Ｐゴシック" charset="0"/>
          <a:cs typeface="ＭＳ Ｐゴシック" charset="0"/>
        </a:defRPr>
      </a:lvl8pPr>
      <a:lvl9pPr marL="1828800" algn="l" rtl="0" fontAlgn="base">
        <a:lnSpc>
          <a:spcPts val="3000"/>
        </a:lnSpc>
        <a:spcBef>
          <a:spcPct val="20000"/>
        </a:spcBef>
        <a:spcAft>
          <a:spcPct val="0"/>
        </a:spcAft>
        <a:defRPr sz="2800">
          <a:solidFill>
            <a:schemeClr val="accent2"/>
          </a:solidFill>
          <a:latin typeface="Microsoft Sans Serif" charset="0"/>
          <a:ea typeface="ＭＳ Ｐゴシック" charset="0"/>
          <a:cs typeface="ＭＳ Ｐゴシック" charset="0"/>
        </a:defRPr>
      </a:lvl9pPr>
    </p:titleStyle>
    <p:bodyStyle>
      <a:lvl1pPr marL="342900" indent="-342900" algn="l" rtl="0" eaLnBrk="0" fontAlgn="base" hangingPunct="0">
        <a:lnSpc>
          <a:spcPts val="2000"/>
        </a:lnSpc>
        <a:spcBef>
          <a:spcPct val="20000"/>
        </a:spcBef>
        <a:spcAft>
          <a:spcPct val="0"/>
        </a:spcAft>
        <a:defRPr>
          <a:solidFill>
            <a:schemeClr val="tx1"/>
          </a:solidFill>
          <a:latin typeface="+mn-lt"/>
          <a:ea typeface="+mn-ea"/>
          <a:cs typeface="+mn-cs"/>
        </a:defRPr>
      </a:lvl1pPr>
      <a:lvl2pPr marL="765175" indent="-285750" algn="l" rtl="0" eaLnBrk="0" fontAlgn="base" hangingPunct="0">
        <a:lnSpc>
          <a:spcPct val="90000"/>
        </a:lnSpc>
        <a:spcBef>
          <a:spcPct val="20000"/>
        </a:spcBef>
        <a:spcAft>
          <a:spcPct val="0"/>
        </a:spcAft>
        <a:defRPr>
          <a:solidFill>
            <a:schemeClr val="tx1"/>
          </a:solidFill>
          <a:latin typeface="+mn-lt"/>
          <a:ea typeface="+mn-ea"/>
        </a:defRPr>
      </a:lvl2pPr>
      <a:lvl3pPr marL="1184275" indent="-228600" algn="l" rtl="0" eaLnBrk="0" fontAlgn="base" hangingPunct="0">
        <a:lnSpc>
          <a:spcPct val="90000"/>
        </a:lnSpc>
        <a:spcBef>
          <a:spcPct val="20000"/>
        </a:spcBef>
        <a:spcAft>
          <a:spcPct val="0"/>
        </a:spcAft>
        <a:defRPr>
          <a:solidFill>
            <a:schemeClr val="tx1"/>
          </a:solidFill>
          <a:latin typeface="+mn-lt"/>
          <a:ea typeface="+mn-ea"/>
        </a:defRPr>
      </a:lvl3pPr>
      <a:lvl4pPr marL="1603375" indent="-228600" algn="l" rtl="0" eaLnBrk="0" fontAlgn="base" hangingPunct="0">
        <a:lnSpc>
          <a:spcPct val="90000"/>
        </a:lnSpc>
        <a:spcBef>
          <a:spcPct val="20000"/>
        </a:spcBef>
        <a:spcAft>
          <a:spcPct val="0"/>
        </a:spcAft>
        <a:defRPr>
          <a:solidFill>
            <a:schemeClr val="tx1"/>
          </a:solidFill>
          <a:latin typeface="+mn-lt"/>
          <a:ea typeface="+mn-ea"/>
        </a:defRPr>
      </a:lvl4pPr>
      <a:lvl5pPr marL="2022475" indent="-228600" algn="l" rtl="0" eaLnBrk="0" fontAlgn="base" hangingPunct="0">
        <a:lnSpc>
          <a:spcPct val="90000"/>
        </a:lnSpc>
        <a:spcBef>
          <a:spcPct val="20000"/>
        </a:spcBef>
        <a:spcAft>
          <a:spcPct val="0"/>
        </a:spcAft>
        <a:defRPr>
          <a:solidFill>
            <a:schemeClr val="tx1"/>
          </a:solidFill>
          <a:latin typeface="+mn-lt"/>
          <a:ea typeface="+mn-ea"/>
        </a:defRPr>
      </a:lvl5pPr>
      <a:lvl6pPr marL="2479675" indent="-228600" algn="l" rtl="0" fontAlgn="base">
        <a:lnSpc>
          <a:spcPct val="90000"/>
        </a:lnSpc>
        <a:spcBef>
          <a:spcPct val="20000"/>
        </a:spcBef>
        <a:spcAft>
          <a:spcPct val="0"/>
        </a:spcAft>
        <a:defRPr>
          <a:solidFill>
            <a:schemeClr val="tx1"/>
          </a:solidFill>
          <a:latin typeface="+mn-lt"/>
          <a:ea typeface="+mn-ea"/>
        </a:defRPr>
      </a:lvl6pPr>
      <a:lvl7pPr marL="2936875" indent="-228600" algn="l" rtl="0" fontAlgn="base">
        <a:lnSpc>
          <a:spcPct val="90000"/>
        </a:lnSpc>
        <a:spcBef>
          <a:spcPct val="20000"/>
        </a:spcBef>
        <a:spcAft>
          <a:spcPct val="0"/>
        </a:spcAft>
        <a:defRPr>
          <a:solidFill>
            <a:schemeClr val="tx1"/>
          </a:solidFill>
          <a:latin typeface="+mn-lt"/>
          <a:ea typeface="+mn-ea"/>
        </a:defRPr>
      </a:lvl7pPr>
      <a:lvl8pPr marL="3394075" indent="-228600" algn="l" rtl="0" fontAlgn="base">
        <a:lnSpc>
          <a:spcPct val="90000"/>
        </a:lnSpc>
        <a:spcBef>
          <a:spcPct val="20000"/>
        </a:spcBef>
        <a:spcAft>
          <a:spcPct val="0"/>
        </a:spcAft>
        <a:defRPr>
          <a:solidFill>
            <a:schemeClr val="tx1"/>
          </a:solidFill>
          <a:latin typeface="+mn-lt"/>
          <a:ea typeface="+mn-ea"/>
        </a:defRPr>
      </a:lvl8pPr>
      <a:lvl9pPr marL="3851275" indent="-228600" algn="l" rtl="0" fontAlgn="base">
        <a:lnSpc>
          <a:spcPct val="90000"/>
        </a:lnSpc>
        <a:spcBef>
          <a:spcPct val="20000"/>
        </a:spcBef>
        <a:spcAft>
          <a:spcPct val="0"/>
        </a:spcAft>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Excel_97-2003_Worksheet5.xls"/><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7.png"/><Relationship Id="rId4" Type="http://schemas.openxmlformats.org/officeDocument/2006/relationships/oleObject" Target="../embeddings/Microsoft_Excel_97-2003_Worksheet4.xls"/></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5"/>
          <p:cNvSpPr>
            <a:spLocks noGrp="1" noChangeArrowheads="1"/>
          </p:cNvSpPr>
          <p:nvPr>
            <p:ph type="ctrTitle" idx="4294967295"/>
          </p:nvPr>
        </p:nvSpPr>
        <p:spPr bwMode="auto">
          <a:xfrm>
            <a:off x="611188" y="908050"/>
            <a:ext cx="6624637" cy="2881313"/>
          </a:xfrm>
          <a:prstGeom prst="rect">
            <a:avLst/>
          </a:prstGeom>
          <a:noFill/>
          <a:ln>
            <a:miter lim="800000"/>
            <a:headEnd/>
            <a:tailEnd/>
          </a:ln>
        </p:spPr>
        <p:txBody>
          <a:bodyPr/>
          <a:lstStyle/>
          <a:p>
            <a:pPr eaLnBrk="1" hangingPunct="1"/>
            <a:r>
              <a:rPr lang="en-US" altLang="nl-NL" smtClean="0"/>
              <a:t> </a:t>
            </a:r>
          </a:p>
        </p:txBody>
      </p:sp>
      <p:sp>
        <p:nvSpPr>
          <p:cNvPr id="4099" name="Rectangle 3"/>
          <p:cNvSpPr>
            <a:spLocks noGrp="1" noChangeArrowheads="1"/>
          </p:cNvSpPr>
          <p:nvPr>
            <p:ph type="subTitle" idx="4294967295"/>
          </p:nvPr>
        </p:nvSpPr>
        <p:spPr bwMode="auto">
          <a:xfrm>
            <a:off x="838200" y="2952750"/>
            <a:ext cx="7621588" cy="2255838"/>
          </a:xfrm>
          <a:prstGeom prst="rect">
            <a:avLst/>
          </a:prstGeom>
          <a:noFill/>
          <a:ln>
            <a:miter lim="800000"/>
            <a:headEnd/>
            <a:tailEnd/>
          </a:ln>
        </p:spPr>
        <p:txBody>
          <a:bodyPr lIns="0" tIns="0" rIns="0" bIns="0"/>
          <a:lstStyle/>
          <a:p>
            <a:r>
              <a:rPr lang="nl-NL" altLang="en-US" sz="2000" smtClean="0">
                <a:solidFill>
                  <a:schemeClr val="bg1"/>
                </a:solidFill>
                <a:latin typeface="Calibri" pitchFamily="34" charset="0"/>
              </a:rPr>
              <a:t>Amsterdam, 24 juli 2015</a:t>
            </a:r>
          </a:p>
          <a:p>
            <a:endParaRPr lang="nl-NL" altLang="nl-NL" sz="2000" smtClean="0">
              <a:solidFill>
                <a:schemeClr val="bg1"/>
              </a:solidFill>
              <a:latin typeface="Calibri" pitchFamily="34" charset="0"/>
            </a:endParaRPr>
          </a:p>
          <a:p>
            <a:endParaRPr lang="nl-NL" altLang="en-US" sz="2000" smtClean="0">
              <a:solidFill>
                <a:schemeClr val="bg1"/>
              </a:solidFill>
              <a:latin typeface="Calibri" pitchFamily="34" charset="0"/>
            </a:endParaRPr>
          </a:p>
          <a:p>
            <a:r>
              <a:rPr lang="nl-NL" altLang="en-US" sz="2000" smtClean="0">
                <a:solidFill>
                  <a:schemeClr val="bg1"/>
                </a:solidFill>
                <a:latin typeface="Calibri" pitchFamily="34" charset="0"/>
              </a:rPr>
              <a:t>René J. Takens, CEO</a:t>
            </a:r>
          </a:p>
          <a:p>
            <a:r>
              <a:rPr lang="nl-NL" altLang="en-US" sz="2000" smtClean="0">
                <a:solidFill>
                  <a:schemeClr val="bg1"/>
                </a:solidFill>
                <a:latin typeface="Calibri" pitchFamily="34" charset="0"/>
              </a:rPr>
              <a:t>Hielke H. Sybesma, CFO</a:t>
            </a:r>
          </a:p>
          <a:p>
            <a:endParaRPr lang="nl-NL" altLang="nl-NL" sz="2000" smtClean="0">
              <a:solidFill>
                <a:schemeClr val="bg1"/>
              </a:solidFill>
              <a:latin typeface="Calibri" pitchFamily="34" charset="0"/>
            </a:endParaRPr>
          </a:p>
        </p:txBody>
      </p:sp>
      <p:sp>
        <p:nvSpPr>
          <p:cNvPr id="4100" name="Rectangle 2"/>
          <p:cNvSpPr txBox="1">
            <a:spLocks noChangeArrowheads="1"/>
          </p:cNvSpPr>
          <p:nvPr/>
        </p:nvSpPr>
        <p:spPr bwMode="auto">
          <a:xfrm>
            <a:off x="838200" y="1873250"/>
            <a:ext cx="7621588" cy="1008063"/>
          </a:xfrm>
          <a:prstGeom prst="rect">
            <a:avLst/>
          </a:prstGeom>
          <a:noFill/>
          <a:ln w="9525">
            <a:noFill/>
            <a:miter lim="800000"/>
            <a:headEnd/>
            <a:tailEnd/>
          </a:ln>
        </p:spPr>
        <p:txBody>
          <a:bodyPr lIns="0" tIns="0" rIns="0" bIns="0"/>
          <a:lstStyle/>
          <a:p>
            <a:pPr>
              <a:lnSpc>
                <a:spcPts val="4200"/>
              </a:lnSpc>
              <a:spcBef>
                <a:spcPct val="20000"/>
              </a:spcBef>
            </a:pPr>
            <a:r>
              <a:rPr lang="en-US" altLang="nl-NL" sz="3600">
                <a:solidFill>
                  <a:schemeClr val="bg1"/>
                </a:solidFill>
                <a:latin typeface="Calibri" pitchFamily="34" charset="0"/>
              </a:rPr>
              <a:t>Halfjaarcijfers 2015</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881063" y="188913"/>
            <a:ext cx="5419725" cy="863600"/>
          </a:xfrm>
          <a:noFill/>
          <a:ln>
            <a:miter lim="800000"/>
            <a:headEnd/>
            <a:tailEnd/>
          </a:ln>
        </p:spPr>
        <p:txBody>
          <a:bodyPr/>
          <a:lstStyle/>
          <a:p>
            <a:r>
              <a:rPr lang="nl-NL" altLang="en-US" smtClean="0">
                <a:latin typeface="Calibri" pitchFamily="34" charset="0"/>
              </a:rPr>
              <a:t>Geografische omzetverdeling</a:t>
            </a:r>
            <a:br>
              <a:rPr lang="nl-NL" altLang="en-US" smtClean="0">
                <a:latin typeface="Calibri" pitchFamily="34" charset="0"/>
              </a:rPr>
            </a:br>
            <a:endParaRPr lang="en-US" altLang="en-US" smtClean="0">
              <a:latin typeface="Calibri" pitchFamily="34" charset="0"/>
            </a:endParaRPr>
          </a:p>
        </p:txBody>
      </p:sp>
      <p:sp>
        <p:nvSpPr>
          <p:cNvPr id="16387" name="Tijdelijke aanduiding voor datum 3"/>
          <p:cNvSpPr>
            <a:spLocks noGrp="1"/>
          </p:cNvSpPr>
          <p:nvPr>
            <p:ph type="dt" sz="quarter" idx="10"/>
          </p:nvPr>
        </p:nvSpPr>
        <p:spPr>
          <a:noFill/>
          <a:ln>
            <a:miter lim="800000"/>
            <a:headEnd/>
            <a:tailEnd/>
          </a:ln>
        </p:spPr>
        <p:txBody>
          <a:bodyPr/>
          <a:lstStyle/>
          <a:p>
            <a:r>
              <a:rPr lang="nl-NL" altLang="nl-NL" smtClean="0"/>
              <a:t>24 juli 2015</a:t>
            </a:r>
            <a:endParaRPr lang="en-US" altLang="nl-NL" smtClean="0"/>
          </a:p>
        </p:txBody>
      </p:sp>
      <p:sp>
        <p:nvSpPr>
          <p:cNvPr id="16388" name="Tijdelijke aanduiding voor voettekst 4"/>
          <p:cNvSpPr>
            <a:spLocks noGrp="1"/>
          </p:cNvSpPr>
          <p:nvPr>
            <p:ph type="ftr" sz="quarter" idx="11"/>
          </p:nvPr>
        </p:nvSpPr>
        <p:spPr>
          <a:noFill/>
          <a:ln>
            <a:miter lim="800000"/>
            <a:headEnd/>
            <a:tailEnd/>
          </a:ln>
        </p:spPr>
        <p:txBody>
          <a:bodyPr/>
          <a:lstStyle/>
          <a:p>
            <a:r>
              <a:rPr lang="en-US" altLang="en-US" smtClean="0">
                <a:latin typeface="Calibri" pitchFamily="34" charset="0"/>
                <a:ea typeface="ＭＳ Ｐゴシック" pitchFamily="34" charset="-128"/>
              </a:rPr>
              <a:t>Accell Group N.V. - Presentatie halfjaarcijfers 2015</a:t>
            </a:r>
          </a:p>
        </p:txBody>
      </p:sp>
      <p:sp>
        <p:nvSpPr>
          <p:cNvPr id="16389" name="Tijdelijke aanduiding voor dianummer 5"/>
          <p:cNvSpPr>
            <a:spLocks noGrp="1"/>
          </p:cNvSpPr>
          <p:nvPr>
            <p:ph type="sldNum" sz="quarter" idx="12"/>
          </p:nvPr>
        </p:nvSpPr>
        <p:spPr>
          <a:noFill/>
          <a:ln>
            <a:miter lim="800000"/>
            <a:headEnd/>
            <a:tailEnd/>
          </a:ln>
        </p:spPr>
        <p:txBody>
          <a:bodyPr/>
          <a:lstStyle/>
          <a:p>
            <a:fld id="{5663EE3C-EED1-4784-99A0-38F9FF2753D0}" type="slidenum">
              <a:rPr lang="en-US" altLang="nl-NL"/>
              <a:pPr/>
              <a:t>9</a:t>
            </a:fld>
            <a:endParaRPr lang="en-US" altLang="nl-NL"/>
          </a:p>
        </p:txBody>
      </p:sp>
      <p:graphicFrame>
        <p:nvGraphicFramePr>
          <p:cNvPr id="16390" name="Chart 1"/>
          <p:cNvGraphicFramePr>
            <a:graphicFrameLocks/>
          </p:cNvGraphicFramePr>
          <p:nvPr/>
        </p:nvGraphicFramePr>
        <p:xfrm>
          <a:off x="1987550" y="857250"/>
          <a:ext cx="4692650" cy="3063875"/>
        </p:xfrm>
        <a:graphic>
          <a:graphicData uri="http://schemas.openxmlformats.org/presentationml/2006/ole">
            <mc:AlternateContent xmlns:mc="http://schemas.openxmlformats.org/markup-compatibility/2006">
              <mc:Choice xmlns:v="urn:schemas-microsoft-com:vml" Requires="v">
                <p:oleObj spid="_x0000_s16393" name="Grafiek" r:id="rId3" imgW="4694327" imgH="3072650" progId="Excel.Chart.8">
                  <p:embed/>
                </p:oleObj>
              </mc:Choice>
              <mc:Fallback>
                <p:oleObj name="Grafiek" r:id="rId3" imgW="4694327" imgH="3072650" progId="Excel.Chart.8">
                  <p:embed/>
                  <p:pic>
                    <p:nvPicPr>
                      <p:cNvPr id="0" name="Chart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7550" y="857250"/>
                        <a:ext cx="4692650" cy="306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Tabel 2"/>
          <p:cNvGraphicFramePr>
            <a:graphicFrameLocks noGrp="1"/>
          </p:cNvGraphicFramePr>
          <p:nvPr/>
        </p:nvGraphicFramePr>
        <p:xfrm>
          <a:off x="1835150" y="4292600"/>
          <a:ext cx="4889501" cy="1962150"/>
        </p:xfrm>
        <a:graphic>
          <a:graphicData uri="http://schemas.openxmlformats.org/drawingml/2006/table">
            <a:tbl>
              <a:tblPr/>
              <a:tblGrid>
                <a:gridCol w="1852997"/>
                <a:gridCol w="951882"/>
                <a:gridCol w="180858"/>
                <a:gridCol w="951882"/>
                <a:gridCol w="951882"/>
              </a:tblGrid>
              <a:tr h="266700">
                <a:tc>
                  <a:txBody>
                    <a:bodyPr/>
                    <a:lstStyle/>
                    <a:p>
                      <a:pPr algn="l" fontAlgn="b"/>
                      <a:r>
                        <a:rPr lang="nl-NL" sz="1600" b="1" i="0" u="none" strike="noStrike">
                          <a:solidFill>
                            <a:srgbClr val="1F497D"/>
                          </a:solidFill>
                          <a:effectLst/>
                          <a:latin typeface="Calibri" panose="020F0502020204030204" pitchFamily="34" charset="0"/>
                        </a:rPr>
                        <a:t>(x € mln.)</a:t>
                      </a:r>
                    </a:p>
                  </a:txBody>
                  <a:tcPr marL="9525" marR="9525" marT="9525" marB="0" anchor="b">
                    <a:lnL>
                      <a:noFill/>
                    </a:lnL>
                    <a:lnR>
                      <a:noFill/>
                    </a:lnR>
                    <a:lnT>
                      <a:noFill/>
                    </a:lnT>
                    <a:lnB>
                      <a:noFill/>
                    </a:lnB>
                    <a:solidFill>
                      <a:srgbClr val="FFFFFF"/>
                    </a:solidFill>
                  </a:tcPr>
                </a:tc>
                <a:tc>
                  <a:txBody>
                    <a:bodyPr/>
                    <a:lstStyle/>
                    <a:p>
                      <a:pPr algn="ctr" fontAlgn="b"/>
                      <a:r>
                        <a:rPr lang="nl-NL" sz="1400" b="1" i="0" u="none" strike="noStrike">
                          <a:solidFill>
                            <a:srgbClr val="538DD5"/>
                          </a:solidFill>
                          <a:effectLst/>
                          <a:latin typeface="Calibri" panose="020F0502020204030204" pitchFamily="34" charset="0"/>
                        </a:rPr>
                        <a:t>H1 2014</a:t>
                      </a:r>
                    </a:p>
                  </a:txBody>
                  <a:tcPr marL="9525" marR="9525" marT="9525" marB="0" anchor="b">
                    <a:lnL>
                      <a:noFill/>
                    </a:lnL>
                    <a:lnR>
                      <a:noFill/>
                    </a:lnR>
                    <a:lnT>
                      <a:noFill/>
                    </a:lnT>
                    <a:lnB>
                      <a:noFill/>
                    </a:lnB>
                    <a:solidFill>
                      <a:srgbClr val="DCE6F1"/>
                    </a:solidFill>
                  </a:tcPr>
                </a:tc>
                <a:tc>
                  <a:txBody>
                    <a:bodyPr/>
                    <a:lstStyle/>
                    <a:p>
                      <a:pPr algn="ctr" fontAlgn="b"/>
                      <a:r>
                        <a:rPr lang="nl-NL" sz="1400" b="1" i="0" u="none" strike="noStrike">
                          <a:solidFill>
                            <a:srgbClr val="366092"/>
                          </a:solidFill>
                          <a:effectLst/>
                          <a:latin typeface="Calibri" panose="020F0502020204030204" pitchFamily="34" charset="0"/>
                        </a:rPr>
                        <a:t> </a:t>
                      </a:r>
                    </a:p>
                  </a:txBody>
                  <a:tcPr marL="9525" marR="9525" marT="9525" marB="0" anchor="b">
                    <a:lnL>
                      <a:noFill/>
                    </a:lnL>
                    <a:lnR>
                      <a:noFill/>
                    </a:lnR>
                    <a:lnT>
                      <a:noFill/>
                    </a:lnT>
                    <a:lnB>
                      <a:noFill/>
                    </a:lnB>
                    <a:solidFill>
                      <a:srgbClr val="DCE6F1"/>
                    </a:solidFill>
                  </a:tcPr>
                </a:tc>
                <a:tc>
                  <a:txBody>
                    <a:bodyPr/>
                    <a:lstStyle/>
                    <a:p>
                      <a:pPr algn="ctr" fontAlgn="b"/>
                      <a:r>
                        <a:rPr lang="nl-NL" sz="1400" b="1" i="0" u="none" strike="noStrike">
                          <a:solidFill>
                            <a:srgbClr val="1F497D"/>
                          </a:solidFill>
                          <a:effectLst/>
                          <a:latin typeface="Calibri" panose="020F0502020204030204" pitchFamily="34" charset="0"/>
                        </a:rPr>
                        <a:t>H1 2015</a:t>
                      </a:r>
                    </a:p>
                  </a:txBody>
                  <a:tcPr marL="9525" marR="9525" marT="9525" marB="0" anchor="b">
                    <a:lnL>
                      <a:noFill/>
                    </a:lnL>
                    <a:lnR>
                      <a:noFill/>
                    </a:lnR>
                    <a:lnT>
                      <a:noFill/>
                    </a:lnT>
                    <a:lnB>
                      <a:noFill/>
                    </a:lnB>
                    <a:solidFill>
                      <a:srgbClr val="DCE6F1"/>
                    </a:solidFill>
                  </a:tcPr>
                </a:tc>
                <a:tc>
                  <a:txBody>
                    <a:bodyPr/>
                    <a:lstStyle/>
                    <a:p>
                      <a:pPr algn="ctr" fontAlgn="b"/>
                      <a:r>
                        <a:rPr lang="nl-NL" sz="1400" b="1" i="1" u="none" strike="noStrike">
                          <a:solidFill>
                            <a:srgbClr val="366092"/>
                          </a:solidFill>
                          <a:effectLst/>
                          <a:latin typeface="Calibri" panose="020F0502020204030204" pitchFamily="34" charset="0"/>
                        </a:rPr>
                        <a:t>verschil</a:t>
                      </a:r>
                    </a:p>
                  </a:txBody>
                  <a:tcPr marL="9525" marR="9525" marT="9525" marB="0" anchor="b">
                    <a:lnL>
                      <a:noFill/>
                    </a:lnL>
                    <a:lnR>
                      <a:noFill/>
                    </a:lnR>
                    <a:lnT>
                      <a:noFill/>
                    </a:lnT>
                    <a:lnB>
                      <a:noFill/>
                    </a:lnB>
                    <a:solidFill>
                      <a:srgbClr val="DCE6F1"/>
                    </a:solidFill>
                  </a:tcPr>
                </a:tc>
              </a:tr>
              <a:tr h="257175">
                <a:tc>
                  <a:txBody>
                    <a:bodyPr/>
                    <a:lstStyle/>
                    <a:p>
                      <a:pPr algn="l" fontAlgn="b"/>
                      <a:r>
                        <a:rPr lang="nl-NL" sz="1600" b="1" i="0" u="none" strike="noStrike">
                          <a:effectLst/>
                          <a:latin typeface="Microsoft Sans Serif" panose="020B060402020202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nl-NL" sz="1600" b="1" i="0" u="none" strike="noStrike">
                          <a:solidFill>
                            <a:srgbClr val="538DD5"/>
                          </a:solidFill>
                          <a:effectLst/>
                          <a:latin typeface="Microsoft Sans Serif" panose="020B060402020202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nl-NL" sz="1600" b="1" i="0" u="none" strike="noStrike">
                          <a:effectLst/>
                          <a:latin typeface="Microsoft Sans Serif" panose="020B060402020202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nl-NL" sz="1600" b="1" i="0" u="none" strike="noStrike">
                          <a:solidFill>
                            <a:srgbClr val="1F497D"/>
                          </a:solidFill>
                          <a:effectLst/>
                          <a:latin typeface="Microsoft Sans Serif" panose="020B060402020202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nl-NL" sz="1600" b="0" i="0" u="none" strike="noStrike">
                          <a:effectLst/>
                          <a:latin typeface="Microsoft Sans Serif" panose="020B0604020202020204" pitchFamily="34" charset="0"/>
                        </a:rPr>
                        <a:t> </a:t>
                      </a:r>
                    </a:p>
                  </a:txBody>
                  <a:tcPr marL="9525" marR="9525" marT="9525" marB="0" anchor="b">
                    <a:lnL>
                      <a:noFill/>
                    </a:lnL>
                    <a:lnR>
                      <a:noFill/>
                    </a:lnR>
                    <a:lnT>
                      <a:noFill/>
                    </a:lnT>
                    <a:lnB>
                      <a:noFill/>
                    </a:lnB>
                    <a:solidFill>
                      <a:srgbClr val="FFFFFF"/>
                    </a:solidFill>
                  </a:tcPr>
                </a:tc>
              </a:tr>
              <a:tr h="238125">
                <a:tc>
                  <a:txBody>
                    <a:bodyPr/>
                    <a:lstStyle/>
                    <a:p>
                      <a:pPr algn="l" fontAlgn="b"/>
                      <a:r>
                        <a:rPr lang="nl-NL" sz="1400" b="0" i="0" u="none" strike="noStrike">
                          <a:solidFill>
                            <a:srgbClr val="366092"/>
                          </a:solidFill>
                          <a:effectLst/>
                          <a:latin typeface="Calibri" panose="020F0502020204030204" pitchFamily="34" charset="0"/>
                        </a:rPr>
                        <a:t>Nederland</a:t>
                      </a:r>
                    </a:p>
                  </a:txBody>
                  <a:tcPr marL="9525" marR="9525" marT="9525" marB="0" anchor="b">
                    <a:lnL>
                      <a:noFill/>
                    </a:lnL>
                    <a:lnR>
                      <a:noFill/>
                    </a:lnR>
                    <a:lnT>
                      <a:noFill/>
                    </a:lnT>
                    <a:lnB>
                      <a:noFill/>
                    </a:lnB>
                    <a:solidFill>
                      <a:srgbClr val="DCE6F1"/>
                    </a:solidFill>
                  </a:tcPr>
                </a:tc>
                <a:tc>
                  <a:txBody>
                    <a:bodyPr/>
                    <a:lstStyle/>
                    <a:p>
                      <a:pPr algn="ctr" fontAlgn="b"/>
                      <a:r>
                        <a:rPr lang="nl-NL" sz="1400" b="1" i="0" u="none" strike="noStrike">
                          <a:solidFill>
                            <a:srgbClr val="538DD5"/>
                          </a:solidFill>
                          <a:effectLst/>
                          <a:latin typeface="Calibri" panose="020F0502020204030204" pitchFamily="34" charset="0"/>
                        </a:rPr>
                        <a:t>           140,1 </a:t>
                      </a:r>
                    </a:p>
                  </a:txBody>
                  <a:tcPr marL="9525" marR="9525" marT="9525" marB="0" anchor="b">
                    <a:lnL>
                      <a:noFill/>
                    </a:lnL>
                    <a:lnR>
                      <a:noFill/>
                    </a:lnR>
                    <a:lnT>
                      <a:noFill/>
                    </a:lnT>
                    <a:lnB>
                      <a:noFill/>
                    </a:lnB>
                    <a:solidFill>
                      <a:srgbClr val="DCE6F1"/>
                    </a:solidFill>
                  </a:tcPr>
                </a:tc>
                <a:tc>
                  <a:txBody>
                    <a:bodyPr/>
                    <a:lstStyle/>
                    <a:p>
                      <a:pPr algn="ctr" fontAlgn="b"/>
                      <a:r>
                        <a:rPr lang="nl-NL" sz="1400" b="1" i="0" u="none" strike="noStrike">
                          <a:solidFill>
                            <a:srgbClr val="366092"/>
                          </a:solidFill>
                          <a:effectLst/>
                          <a:latin typeface="Calibri" panose="020F0502020204030204" pitchFamily="34" charset="0"/>
                        </a:rPr>
                        <a:t> </a:t>
                      </a:r>
                    </a:p>
                  </a:txBody>
                  <a:tcPr marL="9525" marR="9525" marT="9525" marB="0" anchor="b">
                    <a:lnL>
                      <a:noFill/>
                    </a:lnL>
                    <a:lnR>
                      <a:noFill/>
                    </a:lnR>
                    <a:lnT>
                      <a:noFill/>
                    </a:lnT>
                    <a:lnB>
                      <a:noFill/>
                    </a:lnB>
                    <a:solidFill>
                      <a:srgbClr val="DCE6F1"/>
                    </a:solidFill>
                  </a:tcPr>
                </a:tc>
                <a:tc>
                  <a:txBody>
                    <a:bodyPr/>
                    <a:lstStyle/>
                    <a:p>
                      <a:pPr algn="ctr" fontAlgn="b"/>
                      <a:r>
                        <a:rPr lang="nl-NL" sz="1400" b="1" i="0" u="none" strike="noStrike">
                          <a:solidFill>
                            <a:srgbClr val="1F497D"/>
                          </a:solidFill>
                          <a:effectLst/>
                          <a:latin typeface="Calibri" panose="020F0502020204030204" pitchFamily="34" charset="0"/>
                        </a:rPr>
                        <a:t>           135,3 </a:t>
                      </a:r>
                    </a:p>
                  </a:txBody>
                  <a:tcPr marL="9525" marR="9525" marT="9525" marB="0" anchor="b">
                    <a:lnL>
                      <a:noFill/>
                    </a:lnL>
                    <a:lnR>
                      <a:noFill/>
                    </a:lnR>
                    <a:lnT>
                      <a:noFill/>
                    </a:lnT>
                    <a:lnB>
                      <a:noFill/>
                    </a:lnB>
                    <a:solidFill>
                      <a:srgbClr val="DCE6F1"/>
                    </a:solidFill>
                  </a:tcPr>
                </a:tc>
                <a:tc>
                  <a:txBody>
                    <a:bodyPr/>
                    <a:lstStyle/>
                    <a:p>
                      <a:pPr algn="ctr" fontAlgn="b"/>
                      <a:r>
                        <a:rPr lang="nl-NL" sz="1200" b="0" i="1" u="none" strike="noStrike">
                          <a:solidFill>
                            <a:srgbClr val="366092"/>
                          </a:solidFill>
                          <a:effectLst/>
                          <a:latin typeface="Calibri" panose="020F0502020204030204" pitchFamily="34" charset="0"/>
                        </a:rPr>
                        <a:t>(3%)</a:t>
                      </a:r>
                    </a:p>
                  </a:txBody>
                  <a:tcPr marL="9525" marR="9525" marT="9525" marB="0" anchor="b">
                    <a:lnL>
                      <a:noFill/>
                    </a:lnL>
                    <a:lnR>
                      <a:noFill/>
                    </a:lnR>
                    <a:lnT>
                      <a:noFill/>
                    </a:lnT>
                    <a:lnB>
                      <a:noFill/>
                    </a:lnB>
                    <a:solidFill>
                      <a:srgbClr val="DCE6F1"/>
                    </a:solidFill>
                  </a:tcPr>
                </a:tc>
              </a:tr>
              <a:tr h="238125">
                <a:tc>
                  <a:txBody>
                    <a:bodyPr/>
                    <a:lstStyle/>
                    <a:p>
                      <a:pPr algn="l" fontAlgn="b"/>
                      <a:r>
                        <a:rPr lang="nl-NL" sz="1400" b="0" i="0" u="none" strike="noStrike">
                          <a:solidFill>
                            <a:srgbClr val="366092"/>
                          </a:solidFill>
                          <a:effectLst/>
                          <a:latin typeface="Calibri" panose="020F0502020204030204" pitchFamily="34" charset="0"/>
                        </a:rPr>
                        <a:t>Duitsland</a:t>
                      </a:r>
                    </a:p>
                  </a:txBody>
                  <a:tcPr marL="9525" marR="9525" marT="9525" marB="0" anchor="b">
                    <a:lnL>
                      <a:noFill/>
                    </a:lnL>
                    <a:lnR>
                      <a:noFill/>
                    </a:lnR>
                    <a:lnT>
                      <a:noFill/>
                    </a:lnT>
                    <a:lnB>
                      <a:noFill/>
                    </a:lnB>
                    <a:solidFill>
                      <a:srgbClr val="FFFFFF"/>
                    </a:solidFill>
                  </a:tcPr>
                </a:tc>
                <a:tc>
                  <a:txBody>
                    <a:bodyPr/>
                    <a:lstStyle/>
                    <a:p>
                      <a:pPr algn="ctr" fontAlgn="b"/>
                      <a:r>
                        <a:rPr lang="nl-NL" sz="1400" b="1" i="0" u="none" strike="noStrike">
                          <a:solidFill>
                            <a:srgbClr val="538DD5"/>
                          </a:solidFill>
                          <a:effectLst/>
                          <a:latin typeface="Calibri" panose="020F0502020204030204" pitchFamily="34" charset="0"/>
                        </a:rPr>
                        <a:t>           116,2 </a:t>
                      </a:r>
                    </a:p>
                  </a:txBody>
                  <a:tcPr marL="9525" marR="9525" marT="9525" marB="0" anchor="b">
                    <a:lnL>
                      <a:noFill/>
                    </a:lnL>
                    <a:lnR>
                      <a:noFill/>
                    </a:lnR>
                    <a:lnT>
                      <a:noFill/>
                    </a:lnT>
                    <a:lnB>
                      <a:noFill/>
                    </a:lnB>
                    <a:solidFill>
                      <a:srgbClr val="FFFFFF"/>
                    </a:solidFill>
                  </a:tcPr>
                </a:tc>
                <a:tc>
                  <a:txBody>
                    <a:bodyPr/>
                    <a:lstStyle/>
                    <a:p>
                      <a:pPr algn="ctr" fontAlgn="b"/>
                      <a:r>
                        <a:rPr lang="nl-NL" sz="1400" b="1" i="0" u="none" strike="noStrike">
                          <a:solidFill>
                            <a:srgbClr val="366092"/>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nl-NL" sz="1400" b="1" i="0" u="none" strike="noStrike">
                          <a:solidFill>
                            <a:srgbClr val="1F497D"/>
                          </a:solidFill>
                          <a:effectLst/>
                          <a:latin typeface="Calibri" panose="020F0502020204030204" pitchFamily="34" charset="0"/>
                        </a:rPr>
                        <a:t>           133,8 </a:t>
                      </a:r>
                    </a:p>
                  </a:txBody>
                  <a:tcPr marL="9525" marR="9525" marT="9525" marB="0" anchor="b">
                    <a:lnL>
                      <a:noFill/>
                    </a:lnL>
                    <a:lnR>
                      <a:noFill/>
                    </a:lnR>
                    <a:lnT>
                      <a:noFill/>
                    </a:lnT>
                    <a:lnB>
                      <a:noFill/>
                    </a:lnB>
                    <a:solidFill>
                      <a:srgbClr val="FFFFFF"/>
                    </a:solidFill>
                  </a:tcPr>
                </a:tc>
                <a:tc>
                  <a:txBody>
                    <a:bodyPr/>
                    <a:lstStyle/>
                    <a:p>
                      <a:pPr algn="ctr" fontAlgn="b"/>
                      <a:r>
                        <a:rPr lang="nl-NL" sz="1200" b="0" i="1" u="none" strike="noStrike">
                          <a:solidFill>
                            <a:srgbClr val="366092"/>
                          </a:solidFill>
                          <a:effectLst/>
                          <a:latin typeface="Calibri" panose="020F0502020204030204" pitchFamily="34" charset="0"/>
                        </a:rPr>
                        <a:t>15% </a:t>
                      </a:r>
                    </a:p>
                  </a:txBody>
                  <a:tcPr marL="9525" marR="9525" marT="9525" marB="0" anchor="b">
                    <a:lnL>
                      <a:noFill/>
                    </a:lnL>
                    <a:lnR>
                      <a:noFill/>
                    </a:lnR>
                    <a:lnT>
                      <a:noFill/>
                    </a:lnT>
                    <a:lnB>
                      <a:noFill/>
                    </a:lnB>
                    <a:solidFill>
                      <a:srgbClr val="FFFFFF"/>
                    </a:solidFill>
                  </a:tcPr>
                </a:tc>
              </a:tr>
              <a:tr h="238125">
                <a:tc>
                  <a:txBody>
                    <a:bodyPr/>
                    <a:lstStyle/>
                    <a:p>
                      <a:pPr algn="l" fontAlgn="b"/>
                      <a:r>
                        <a:rPr lang="nl-NL" sz="1400" b="0" i="0" u="none" strike="noStrike">
                          <a:solidFill>
                            <a:srgbClr val="366092"/>
                          </a:solidFill>
                          <a:effectLst/>
                          <a:latin typeface="Calibri" panose="020F0502020204030204" pitchFamily="34" charset="0"/>
                        </a:rPr>
                        <a:t>Noord-Amerika</a:t>
                      </a:r>
                    </a:p>
                  </a:txBody>
                  <a:tcPr marL="9525" marR="9525" marT="9525" marB="0" anchor="b">
                    <a:lnL>
                      <a:noFill/>
                    </a:lnL>
                    <a:lnR>
                      <a:noFill/>
                    </a:lnR>
                    <a:lnT>
                      <a:noFill/>
                    </a:lnT>
                    <a:lnB>
                      <a:noFill/>
                    </a:lnB>
                    <a:solidFill>
                      <a:srgbClr val="DCE6F1"/>
                    </a:solidFill>
                  </a:tcPr>
                </a:tc>
                <a:tc>
                  <a:txBody>
                    <a:bodyPr/>
                    <a:lstStyle/>
                    <a:p>
                      <a:pPr algn="ctr" fontAlgn="b"/>
                      <a:r>
                        <a:rPr lang="nl-NL" sz="1400" b="1" i="0" u="none" strike="noStrike">
                          <a:solidFill>
                            <a:srgbClr val="538DD5"/>
                          </a:solidFill>
                          <a:effectLst/>
                          <a:latin typeface="Calibri" panose="020F0502020204030204" pitchFamily="34" charset="0"/>
                        </a:rPr>
                        <a:t>             65,0 </a:t>
                      </a:r>
                    </a:p>
                  </a:txBody>
                  <a:tcPr marL="9525" marR="9525" marT="9525" marB="0" anchor="b">
                    <a:lnL>
                      <a:noFill/>
                    </a:lnL>
                    <a:lnR>
                      <a:noFill/>
                    </a:lnR>
                    <a:lnT>
                      <a:noFill/>
                    </a:lnT>
                    <a:lnB>
                      <a:noFill/>
                    </a:lnB>
                    <a:solidFill>
                      <a:srgbClr val="DCE6F1"/>
                    </a:solidFill>
                  </a:tcPr>
                </a:tc>
                <a:tc>
                  <a:txBody>
                    <a:bodyPr/>
                    <a:lstStyle/>
                    <a:p>
                      <a:pPr algn="ctr" fontAlgn="b"/>
                      <a:r>
                        <a:rPr lang="nl-NL" sz="1400" b="1" i="0" u="none" strike="noStrike">
                          <a:solidFill>
                            <a:srgbClr val="366092"/>
                          </a:solidFill>
                          <a:effectLst/>
                          <a:latin typeface="Calibri" panose="020F0502020204030204" pitchFamily="34" charset="0"/>
                        </a:rPr>
                        <a:t> </a:t>
                      </a:r>
                    </a:p>
                  </a:txBody>
                  <a:tcPr marL="9525" marR="9525" marT="9525" marB="0" anchor="b">
                    <a:lnL>
                      <a:noFill/>
                    </a:lnL>
                    <a:lnR>
                      <a:noFill/>
                    </a:lnR>
                    <a:lnT>
                      <a:noFill/>
                    </a:lnT>
                    <a:lnB>
                      <a:noFill/>
                    </a:lnB>
                    <a:solidFill>
                      <a:srgbClr val="DCE6F1"/>
                    </a:solidFill>
                  </a:tcPr>
                </a:tc>
                <a:tc>
                  <a:txBody>
                    <a:bodyPr/>
                    <a:lstStyle/>
                    <a:p>
                      <a:pPr algn="ctr" fontAlgn="b"/>
                      <a:r>
                        <a:rPr lang="nl-NL" sz="1400" b="1" i="0" u="none" strike="noStrike">
                          <a:solidFill>
                            <a:srgbClr val="1F497D"/>
                          </a:solidFill>
                          <a:effectLst/>
                          <a:latin typeface="Calibri" panose="020F0502020204030204" pitchFamily="34" charset="0"/>
                        </a:rPr>
                        <a:t>             80,5 </a:t>
                      </a:r>
                    </a:p>
                  </a:txBody>
                  <a:tcPr marL="9525" marR="9525" marT="9525" marB="0" anchor="b">
                    <a:lnL>
                      <a:noFill/>
                    </a:lnL>
                    <a:lnR>
                      <a:noFill/>
                    </a:lnR>
                    <a:lnT>
                      <a:noFill/>
                    </a:lnT>
                    <a:lnB>
                      <a:noFill/>
                    </a:lnB>
                    <a:solidFill>
                      <a:srgbClr val="DCE6F1"/>
                    </a:solidFill>
                  </a:tcPr>
                </a:tc>
                <a:tc>
                  <a:txBody>
                    <a:bodyPr/>
                    <a:lstStyle/>
                    <a:p>
                      <a:pPr algn="ctr" fontAlgn="b"/>
                      <a:r>
                        <a:rPr lang="nl-NL" sz="1200" b="0" i="1" u="none" strike="noStrike">
                          <a:solidFill>
                            <a:srgbClr val="366092"/>
                          </a:solidFill>
                          <a:effectLst/>
                          <a:latin typeface="Calibri" panose="020F0502020204030204" pitchFamily="34" charset="0"/>
                        </a:rPr>
                        <a:t>24% </a:t>
                      </a:r>
                    </a:p>
                  </a:txBody>
                  <a:tcPr marL="9525" marR="9525" marT="9525" marB="0" anchor="b">
                    <a:lnL>
                      <a:noFill/>
                    </a:lnL>
                    <a:lnR>
                      <a:noFill/>
                    </a:lnR>
                    <a:lnT>
                      <a:noFill/>
                    </a:lnT>
                    <a:lnB>
                      <a:noFill/>
                    </a:lnB>
                    <a:solidFill>
                      <a:srgbClr val="DCE6F1"/>
                    </a:solidFill>
                  </a:tcPr>
                </a:tc>
              </a:tr>
              <a:tr h="238125">
                <a:tc>
                  <a:txBody>
                    <a:bodyPr/>
                    <a:lstStyle/>
                    <a:p>
                      <a:pPr algn="l" fontAlgn="b"/>
                      <a:r>
                        <a:rPr lang="nl-NL" sz="1400" b="0" i="0" u="none" strike="noStrike">
                          <a:solidFill>
                            <a:srgbClr val="366092"/>
                          </a:solidFill>
                          <a:effectLst/>
                          <a:latin typeface="Calibri" panose="020F0502020204030204" pitchFamily="34" charset="0"/>
                        </a:rPr>
                        <a:t>Overig Europa</a:t>
                      </a:r>
                    </a:p>
                  </a:txBody>
                  <a:tcPr marL="9525" marR="9525" marT="9525" marB="0" anchor="b">
                    <a:lnL>
                      <a:noFill/>
                    </a:lnL>
                    <a:lnR>
                      <a:noFill/>
                    </a:lnR>
                    <a:lnT>
                      <a:noFill/>
                    </a:lnT>
                    <a:lnB>
                      <a:noFill/>
                    </a:lnB>
                    <a:solidFill>
                      <a:srgbClr val="FFFFFF"/>
                    </a:solidFill>
                  </a:tcPr>
                </a:tc>
                <a:tc>
                  <a:txBody>
                    <a:bodyPr/>
                    <a:lstStyle/>
                    <a:p>
                      <a:pPr algn="ctr" fontAlgn="b"/>
                      <a:r>
                        <a:rPr lang="nl-NL" sz="1400" b="1" i="0" u="none" strike="noStrike">
                          <a:solidFill>
                            <a:srgbClr val="538DD5"/>
                          </a:solidFill>
                          <a:effectLst/>
                          <a:latin typeface="Calibri" panose="020F0502020204030204" pitchFamily="34" charset="0"/>
                        </a:rPr>
                        <a:t>           164,8 </a:t>
                      </a:r>
                    </a:p>
                  </a:txBody>
                  <a:tcPr marL="9525" marR="9525" marT="9525" marB="0" anchor="b">
                    <a:lnL>
                      <a:noFill/>
                    </a:lnL>
                    <a:lnR>
                      <a:noFill/>
                    </a:lnR>
                    <a:lnT>
                      <a:noFill/>
                    </a:lnT>
                    <a:lnB>
                      <a:noFill/>
                    </a:lnB>
                    <a:solidFill>
                      <a:srgbClr val="FFFFFF"/>
                    </a:solidFill>
                  </a:tcPr>
                </a:tc>
                <a:tc>
                  <a:txBody>
                    <a:bodyPr/>
                    <a:lstStyle/>
                    <a:p>
                      <a:pPr algn="ctr" fontAlgn="b"/>
                      <a:r>
                        <a:rPr lang="nl-NL" sz="1400" b="1" i="0" u="none" strike="noStrike">
                          <a:solidFill>
                            <a:srgbClr val="366092"/>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nl-NL" sz="1400" b="1" i="0" u="none" strike="noStrike">
                          <a:solidFill>
                            <a:srgbClr val="1F497D"/>
                          </a:solidFill>
                          <a:effectLst/>
                          <a:latin typeface="Calibri" panose="020F0502020204030204" pitchFamily="34" charset="0"/>
                        </a:rPr>
                        <a:t>           204,4 </a:t>
                      </a:r>
                    </a:p>
                  </a:txBody>
                  <a:tcPr marL="9525" marR="9525" marT="9525" marB="0" anchor="b">
                    <a:lnL>
                      <a:noFill/>
                    </a:lnL>
                    <a:lnR>
                      <a:noFill/>
                    </a:lnR>
                    <a:lnT>
                      <a:noFill/>
                    </a:lnT>
                    <a:lnB>
                      <a:noFill/>
                    </a:lnB>
                    <a:solidFill>
                      <a:srgbClr val="FFFFFF"/>
                    </a:solidFill>
                  </a:tcPr>
                </a:tc>
                <a:tc>
                  <a:txBody>
                    <a:bodyPr/>
                    <a:lstStyle/>
                    <a:p>
                      <a:pPr algn="ctr" fontAlgn="b"/>
                      <a:r>
                        <a:rPr lang="nl-NL" sz="1200" b="0" i="1" u="none" strike="noStrike">
                          <a:solidFill>
                            <a:srgbClr val="366092"/>
                          </a:solidFill>
                          <a:effectLst/>
                          <a:latin typeface="Calibri" panose="020F0502020204030204" pitchFamily="34" charset="0"/>
                        </a:rPr>
                        <a:t>24% </a:t>
                      </a:r>
                    </a:p>
                  </a:txBody>
                  <a:tcPr marL="9525" marR="9525" marT="9525" marB="0" anchor="b">
                    <a:lnL>
                      <a:noFill/>
                    </a:lnL>
                    <a:lnR>
                      <a:noFill/>
                    </a:lnR>
                    <a:lnT>
                      <a:noFill/>
                    </a:lnT>
                    <a:lnB>
                      <a:noFill/>
                    </a:lnB>
                    <a:solidFill>
                      <a:srgbClr val="FFFFFF"/>
                    </a:solidFill>
                  </a:tcPr>
                </a:tc>
              </a:tr>
              <a:tr h="238125">
                <a:tc>
                  <a:txBody>
                    <a:bodyPr/>
                    <a:lstStyle/>
                    <a:p>
                      <a:pPr algn="l" fontAlgn="b"/>
                      <a:r>
                        <a:rPr lang="nl-NL" sz="1400" b="0" i="0" u="none" strike="noStrike">
                          <a:solidFill>
                            <a:srgbClr val="366092"/>
                          </a:solidFill>
                          <a:effectLst/>
                          <a:latin typeface="Calibri" panose="020F0502020204030204" pitchFamily="34" charset="0"/>
                        </a:rPr>
                        <a:t>Overige Landen</a:t>
                      </a:r>
                    </a:p>
                  </a:txBody>
                  <a:tcPr marL="9525" marR="9525" marT="9525" marB="0" anchor="b">
                    <a:lnL>
                      <a:noFill/>
                    </a:lnL>
                    <a:lnR>
                      <a:noFill/>
                    </a:lnR>
                    <a:lnT>
                      <a:noFill/>
                    </a:lnT>
                    <a:lnB>
                      <a:noFill/>
                    </a:lnB>
                    <a:solidFill>
                      <a:srgbClr val="DCE6F1"/>
                    </a:solidFill>
                  </a:tcPr>
                </a:tc>
                <a:tc>
                  <a:txBody>
                    <a:bodyPr/>
                    <a:lstStyle/>
                    <a:p>
                      <a:pPr algn="ctr" fontAlgn="b"/>
                      <a:r>
                        <a:rPr lang="nl-NL" sz="1400" b="1" i="0" u="none" strike="noStrike">
                          <a:solidFill>
                            <a:srgbClr val="538DD5"/>
                          </a:solidFill>
                          <a:effectLst/>
                          <a:latin typeface="Calibri" panose="020F0502020204030204" pitchFamily="34" charset="0"/>
                        </a:rPr>
                        <a:t>             20,2 </a:t>
                      </a:r>
                    </a:p>
                  </a:txBody>
                  <a:tcPr marL="9525" marR="9525" marT="9525" marB="0" anchor="b">
                    <a:lnL>
                      <a:noFill/>
                    </a:lnL>
                    <a:lnR>
                      <a:noFill/>
                    </a:lnR>
                    <a:lnT>
                      <a:noFill/>
                    </a:lnT>
                    <a:lnB w="6350" cap="flat" cmpd="sng" algn="ctr">
                      <a:solidFill>
                        <a:srgbClr val="1F497D"/>
                      </a:solidFill>
                      <a:prstDash val="solid"/>
                      <a:round/>
                      <a:headEnd type="none" w="med" len="med"/>
                      <a:tailEnd type="none" w="med" len="med"/>
                    </a:lnB>
                    <a:solidFill>
                      <a:srgbClr val="DCE6F1"/>
                    </a:solidFill>
                  </a:tcPr>
                </a:tc>
                <a:tc>
                  <a:txBody>
                    <a:bodyPr/>
                    <a:lstStyle/>
                    <a:p>
                      <a:pPr algn="ctr" fontAlgn="b"/>
                      <a:r>
                        <a:rPr lang="nl-NL" sz="1400" b="1" i="0" u="none" strike="noStrike">
                          <a:solidFill>
                            <a:srgbClr val="366092"/>
                          </a:solidFill>
                          <a:effectLst/>
                          <a:latin typeface="Calibri" panose="020F0502020204030204" pitchFamily="34" charset="0"/>
                        </a:rPr>
                        <a:t> </a:t>
                      </a:r>
                    </a:p>
                  </a:txBody>
                  <a:tcPr marL="9525" marR="9525" marT="9525" marB="0" anchor="b">
                    <a:lnL>
                      <a:noFill/>
                    </a:lnL>
                    <a:lnR>
                      <a:noFill/>
                    </a:lnR>
                    <a:lnT>
                      <a:noFill/>
                    </a:lnT>
                    <a:lnB>
                      <a:noFill/>
                    </a:lnB>
                    <a:solidFill>
                      <a:srgbClr val="DCE6F1"/>
                    </a:solidFill>
                  </a:tcPr>
                </a:tc>
                <a:tc>
                  <a:txBody>
                    <a:bodyPr/>
                    <a:lstStyle/>
                    <a:p>
                      <a:pPr algn="ctr" fontAlgn="b"/>
                      <a:r>
                        <a:rPr lang="nl-NL" sz="1400" b="1" i="0" u="none" strike="noStrike">
                          <a:solidFill>
                            <a:srgbClr val="1F497D"/>
                          </a:solidFill>
                          <a:effectLst/>
                          <a:latin typeface="Calibri" panose="020F0502020204030204" pitchFamily="34" charset="0"/>
                        </a:rPr>
                        <a:t>             19,8 </a:t>
                      </a:r>
                    </a:p>
                  </a:txBody>
                  <a:tcPr marL="9525" marR="9525" marT="9525" marB="0" anchor="b">
                    <a:lnL>
                      <a:noFill/>
                    </a:lnL>
                    <a:lnR>
                      <a:noFill/>
                    </a:lnR>
                    <a:lnT>
                      <a:noFill/>
                    </a:lnT>
                    <a:lnB w="6350" cap="flat" cmpd="sng" algn="ctr">
                      <a:solidFill>
                        <a:srgbClr val="1F497D"/>
                      </a:solidFill>
                      <a:prstDash val="solid"/>
                      <a:round/>
                      <a:headEnd type="none" w="med" len="med"/>
                      <a:tailEnd type="none" w="med" len="med"/>
                    </a:lnB>
                    <a:solidFill>
                      <a:srgbClr val="DCE6F1"/>
                    </a:solidFill>
                  </a:tcPr>
                </a:tc>
                <a:tc>
                  <a:txBody>
                    <a:bodyPr/>
                    <a:lstStyle/>
                    <a:p>
                      <a:pPr algn="ctr" fontAlgn="b"/>
                      <a:r>
                        <a:rPr lang="nl-NL" sz="1200" b="0" i="1" u="none" strike="noStrike">
                          <a:solidFill>
                            <a:srgbClr val="366092"/>
                          </a:solidFill>
                          <a:effectLst/>
                          <a:latin typeface="Calibri" panose="020F0502020204030204" pitchFamily="34" charset="0"/>
                        </a:rPr>
                        <a:t>(2%)</a:t>
                      </a:r>
                    </a:p>
                  </a:txBody>
                  <a:tcPr marL="9525" marR="9525" marT="9525" marB="0" anchor="b">
                    <a:lnL>
                      <a:noFill/>
                    </a:lnL>
                    <a:lnR>
                      <a:noFill/>
                    </a:lnR>
                    <a:lnT>
                      <a:noFill/>
                    </a:lnT>
                    <a:lnB>
                      <a:noFill/>
                    </a:lnB>
                    <a:solidFill>
                      <a:srgbClr val="DCE6F1"/>
                    </a:solidFill>
                  </a:tcPr>
                </a:tc>
              </a:tr>
              <a:tr h="247650">
                <a:tc>
                  <a:txBody>
                    <a:bodyPr/>
                    <a:lstStyle/>
                    <a:p>
                      <a:pPr algn="l" fontAlgn="b"/>
                      <a:r>
                        <a:rPr lang="nl-NL" sz="1400" b="1" i="0" u="none" strike="noStrike">
                          <a:solidFill>
                            <a:srgbClr val="366092"/>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nl-NL" sz="1400" b="1" i="0" u="none" strike="noStrike">
                          <a:solidFill>
                            <a:srgbClr val="538DD5"/>
                          </a:solidFill>
                          <a:effectLst/>
                          <a:latin typeface="Calibri" panose="020F0502020204030204" pitchFamily="34" charset="0"/>
                        </a:rPr>
                        <a:t>           506,2 </a:t>
                      </a:r>
                    </a:p>
                  </a:txBody>
                  <a:tcPr marL="9525" marR="9525" marT="9525" marB="0" anchor="b">
                    <a:lnL>
                      <a:noFill/>
                    </a:lnL>
                    <a:lnR>
                      <a:noFill/>
                    </a:lnR>
                    <a:lnT w="6350" cap="flat" cmpd="sng" algn="ctr">
                      <a:solidFill>
                        <a:srgbClr val="1F497D"/>
                      </a:solidFill>
                      <a:prstDash val="solid"/>
                      <a:round/>
                      <a:headEnd type="none" w="med" len="med"/>
                      <a:tailEnd type="none" w="med" len="med"/>
                    </a:lnT>
                    <a:lnB w="25400" cap="flat" cmpd="dbl" algn="ctr">
                      <a:solidFill>
                        <a:srgbClr val="1F497D"/>
                      </a:solidFill>
                      <a:prstDash val="solid"/>
                      <a:round/>
                      <a:headEnd type="none" w="med" len="med"/>
                      <a:tailEnd type="none" w="med" len="med"/>
                    </a:lnB>
                    <a:solidFill>
                      <a:srgbClr val="FFFFFF"/>
                    </a:solidFill>
                  </a:tcPr>
                </a:tc>
                <a:tc>
                  <a:txBody>
                    <a:bodyPr/>
                    <a:lstStyle/>
                    <a:p>
                      <a:pPr algn="ctr" fontAlgn="b"/>
                      <a:r>
                        <a:rPr lang="nl-NL" sz="1400" b="1" i="0" u="none" strike="noStrike">
                          <a:solidFill>
                            <a:srgbClr val="366092"/>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nl-NL" sz="1400" b="1" i="0" u="none" strike="noStrike">
                          <a:solidFill>
                            <a:srgbClr val="1F497D"/>
                          </a:solidFill>
                          <a:effectLst/>
                          <a:latin typeface="Calibri" panose="020F0502020204030204" pitchFamily="34" charset="0"/>
                        </a:rPr>
                        <a:t>           573,8 </a:t>
                      </a:r>
                    </a:p>
                  </a:txBody>
                  <a:tcPr marL="9525" marR="9525" marT="9525" marB="0" anchor="b">
                    <a:lnL>
                      <a:noFill/>
                    </a:lnL>
                    <a:lnR>
                      <a:noFill/>
                    </a:lnR>
                    <a:lnT w="6350" cap="flat" cmpd="sng" algn="ctr">
                      <a:solidFill>
                        <a:srgbClr val="1F497D"/>
                      </a:solidFill>
                      <a:prstDash val="solid"/>
                      <a:round/>
                      <a:headEnd type="none" w="med" len="med"/>
                      <a:tailEnd type="none" w="med" len="med"/>
                    </a:lnT>
                    <a:lnB w="25400" cap="flat" cmpd="dbl" algn="ctr">
                      <a:solidFill>
                        <a:srgbClr val="1F497D"/>
                      </a:solidFill>
                      <a:prstDash val="solid"/>
                      <a:round/>
                      <a:headEnd type="none" w="med" len="med"/>
                      <a:tailEnd type="none" w="med" len="med"/>
                    </a:lnB>
                    <a:solidFill>
                      <a:srgbClr val="FFFFFF"/>
                    </a:solidFill>
                  </a:tcPr>
                </a:tc>
                <a:tc>
                  <a:txBody>
                    <a:bodyPr/>
                    <a:lstStyle/>
                    <a:p>
                      <a:pPr algn="ctr" fontAlgn="b"/>
                      <a:r>
                        <a:rPr lang="nl-NL" sz="1200" b="0" i="1" u="none" strike="noStrike" dirty="0">
                          <a:solidFill>
                            <a:srgbClr val="366092"/>
                          </a:solidFill>
                          <a:effectLst/>
                          <a:latin typeface="Calibri" panose="020F0502020204030204" pitchFamily="34" charset="0"/>
                        </a:rPr>
                        <a:t>13% </a:t>
                      </a:r>
                    </a:p>
                  </a:txBody>
                  <a:tcPr marL="9525" marR="9525" marT="9525" marB="0" anchor="b">
                    <a:lnL>
                      <a:noFill/>
                    </a:lnL>
                    <a:lnR>
                      <a:noFill/>
                    </a:lnR>
                    <a:lnT>
                      <a:noFill/>
                    </a:lnT>
                    <a:lnB>
                      <a:noFill/>
                    </a:lnB>
                    <a:solidFill>
                      <a:srgbClr val="FFFFFF"/>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881063" y="252413"/>
            <a:ext cx="8012112" cy="863600"/>
          </a:xfrm>
          <a:noFill/>
          <a:ln>
            <a:miter lim="800000"/>
            <a:headEnd/>
            <a:tailEnd/>
          </a:ln>
        </p:spPr>
        <p:txBody>
          <a:bodyPr/>
          <a:lstStyle/>
          <a:p>
            <a:r>
              <a:rPr lang="nl-NL" altLang="en-US" smtClean="0">
                <a:latin typeface="Calibri" pitchFamily="34" charset="0"/>
              </a:rPr>
              <a:t>Agenda</a:t>
            </a:r>
            <a:endParaRPr lang="en-US" altLang="en-US" smtClean="0">
              <a:latin typeface="Calibri" pitchFamily="34" charset="0"/>
            </a:endParaRPr>
          </a:p>
        </p:txBody>
      </p:sp>
      <p:sp>
        <p:nvSpPr>
          <p:cNvPr id="17411" name="Text Placeholder 2"/>
          <p:cNvSpPr>
            <a:spLocks noGrp="1"/>
          </p:cNvSpPr>
          <p:nvPr>
            <p:ph type="body" idx="1"/>
          </p:nvPr>
        </p:nvSpPr>
        <p:spPr>
          <a:xfrm>
            <a:off x="881063" y="1306513"/>
            <a:ext cx="8012112" cy="5002212"/>
          </a:xfrm>
          <a:noFill/>
          <a:ln>
            <a:miter lim="800000"/>
            <a:headEnd/>
            <a:tailEnd/>
          </a:ln>
        </p:spPr>
        <p:txBody>
          <a:bodyPr/>
          <a:lstStyle/>
          <a:p>
            <a:pPr>
              <a:buFont typeface="Microsoft Sans Serif" pitchFamily="34" charset="0"/>
              <a:buAutoNum type="arabicPeriod"/>
            </a:pPr>
            <a:r>
              <a:rPr lang="nl-NL" altLang="en-US" sz="2400" b="1" smtClean="0">
                <a:latin typeface="Calibri" pitchFamily="34" charset="0"/>
              </a:rPr>
              <a:t>Accell Group in H1 2015</a:t>
            </a:r>
          </a:p>
          <a:p>
            <a:pPr>
              <a:buFont typeface="Microsoft Sans Serif" pitchFamily="34" charset="0"/>
              <a:buAutoNum type="arabicPeriod"/>
            </a:pPr>
            <a:endParaRPr lang="nl-NL" altLang="en-US" sz="2400" smtClean="0">
              <a:latin typeface="Calibri" pitchFamily="34" charset="0"/>
            </a:endParaRPr>
          </a:p>
          <a:p>
            <a:pPr>
              <a:buFont typeface="Microsoft Sans Serif" pitchFamily="34" charset="0"/>
              <a:buAutoNum type="arabicPeriod"/>
            </a:pPr>
            <a:r>
              <a:rPr lang="nl-NL" altLang="en-US" sz="2400" smtClean="0">
                <a:latin typeface="Calibri" pitchFamily="34" charset="0"/>
              </a:rPr>
              <a:t>Het aandeel Accell Group</a:t>
            </a:r>
          </a:p>
          <a:p>
            <a:pPr>
              <a:buFont typeface="Microsoft Sans Serif" pitchFamily="34" charset="0"/>
              <a:buAutoNum type="arabicPeriod"/>
            </a:pPr>
            <a:endParaRPr lang="nl-NL" altLang="en-US" sz="2400" smtClean="0">
              <a:latin typeface="Calibri" pitchFamily="34" charset="0"/>
            </a:endParaRPr>
          </a:p>
          <a:p>
            <a:pPr>
              <a:buFont typeface="Microsoft Sans Serif" pitchFamily="34" charset="0"/>
              <a:buAutoNum type="arabicPeriod"/>
            </a:pPr>
            <a:r>
              <a:rPr lang="nl-NL" altLang="en-US" sz="2400" smtClean="0">
                <a:latin typeface="Calibri" pitchFamily="34" charset="0"/>
              </a:rPr>
              <a:t>Financieel</a:t>
            </a:r>
          </a:p>
          <a:p>
            <a:pPr>
              <a:buFont typeface="Microsoft Sans Serif" pitchFamily="34" charset="0"/>
              <a:buAutoNum type="arabicPeriod"/>
            </a:pPr>
            <a:endParaRPr lang="nl-NL" altLang="en-US" sz="2400" smtClean="0">
              <a:latin typeface="Calibri" pitchFamily="34" charset="0"/>
            </a:endParaRPr>
          </a:p>
          <a:p>
            <a:pPr>
              <a:buFont typeface="Microsoft Sans Serif" pitchFamily="34" charset="0"/>
              <a:buAutoNum type="arabicPeriod"/>
            </a:pPr>
            <a:r>
              <a:rPr lang="nl-NL" altLang="en-US" sz="2400" smtClean="0">
                <a:latin typeface="Calibri" pitchFamily="34" charset="0"/>
              </a:rPr>
              <a:t>Vooruitzichten</a:t>
            </a:r>
            <a:endParaRPr lang="en-US" altLang="en-US" sz="2400" smtClean="0">
              <a:latin typeface="Calibri" pitchFamily="34" charset="0"/>
            </a:endParaRPr>
          </a:p>
          <a:p>
            <a:pPr>
              <a:buFontTx/>
              <a:buChar char="•"/>
            </a:pPr>
            <a:endParaRPr lang="en-US" altLang="en-US" smtClean="0">
              <a:latin typeface="Calibri" pitchFamily="34" charset="0"/>
            </a:endParaRPr>
          </a:p>
        </p:txBody>
      </p:sp>
      <p:sp>
        <p:nvSpPr>
          <p:cNvPr id="17412" name="Date Placeholder 3"/>
          <p:cNvSpPr>
            <a:spLocks noGrp="1"/>
          </p:cNvSpPr>
          <p:nvPr>
            <p:ph type="dt" sz="quarter" idx="10"/>
          </p:nvPr>
        </p:nvSpPr>
        <p:spPr>
          <a:noFill/>
          <a:ln>
            <a:miter lim="800000"/>
            <a:headEnd/>
            <a:tailEnd/>
          </a:ln>
        </p:spPr>
        <p:txBody>
          <a:bodyPr/>
          <a:lstStyle/>
          <a:p>
            <a:r>
              <a:rPr lang="nl-NL" altLang="en-US" smtClean="0"/>
              <a:t>24 juli 2015</a:t>
            </a:r>
            <a:endParaRPr lang="en-US" altLang="en-US" smtClean="0"/>
          </a:p>
        </p:txBody>
      </p:sp>
      <p:sp>
        <p:nvSpPr>
          <p:cNvPr id="17413" name="Footer Placeholder 4"/>
          <p:cNvSpPr>
            <a:spLocks noGrp="1"/>
          </p:cNvSpPr>
          <p:nvPr>
            <p:ph type="ftr" sz="quarter" idx="11"/>
          </p:nvPr>
        </p:nvSpPr>
        <p:spPr>
          <a:noFill/>
          <a:ln>
            <a:miter lim="800000"/>
            <a:headEnd/>
            <a:tailEnd/>
          </a:ln>
        </p:spPr>
        <p:txBody>
          <a:bodyPr/>
          <a:lstStyle/>
          <a:p>
            <a:r>
              <a:rPr lang="nl-NL" altLang="en-US" smtClean="0">
                <a:latin typeface="Calibri" pitchFamily="34" charset="0"/>
                <a:ea typeface="ＭＳ Ｐゴシック" pitchFamily="34" charset="-128"/>
              </a:rPr>
              <a:t>Accell Group N.V. - Presentatie halfjaarcijfers 2015</a:t>
            </a:r>
            <a:endParaRPr lang="en-US" altLang="en-US" smtClean="0">
              <a:latin typeface="Calibri" pitchFamily="34" charset="0"/>
              <a:ea typeface="ＭＳ Ｐゴシック" pitchFamily="34" charset="-128"/>
            </a:endParaRPr>
          </a:p>
        </p:txBody>
      </p:sp>
      <p:sp>
        <p:nvSpPr>
          <p:cNvPr id="17414" name="Slide Number Placeholder 5"/>
          <p:cNvSpPr>
            <a:spLocks noGrp="1"/>
          </p:cNvSpPr>
          <p:nvPr>
            <p:ph type="sldNum" sz="quarter" idx="12"/>
          </p:nvPr>
        </p:nvSpPr>
        <p:spPr>
          <a:noFill/>
          <a:ln>
            <a:miter lim="800000"/>
            <a:headEnd/>
            <a:tailEnd/>
          </a:ln>
        </p:spPr>
        <p:txBody>
          <a:bodyPr/>
          <a:lstStyle/>
          <a:p>
            <a:fld id="{A51E33A4-2E73-4672-AE73-ECAF74A0F018}" type="slidenum">
              <a:rPr lang="en-US" altLang="en-US"/>
              <a:pPr/>
              <a:t>10</a:t>
            </a:fld>
            <a:endParaRPr lang="en-US" altLang="en-US"/>
          </a:p>
        </p:txBody>
      </p:sp>
      <p:grpSp>
        <p:nvGrpSpPr>
          <p:cNvPr id="17415" name="Group 4"/>
          <p:cNvGrpSpPr>
            <a:grpSpLocks/>
          </p:cNvGrpSpPr>
          <p:nvPr/>
        </p:nvGrpSpPr>
        <p:grpSpPr bwMode="auto">
          <a:xfrm>
            <a:off x="617538" y="1844675"/>
            <a:ext cx="6265862" cy="457200"/>
            <a:chOff x="174" y="1193"/>
            <a:chExt cx="5557" cy="248"/>
          </a:xfrm>
        </p:grpSpPr>
        <p:sp>
          <p:nvSpPr>
            <p:cNvPr id="17416" name="Rectangle 5"/>
            <p:cNvSpPr>
              <a:spLocks noChangeArrowheads="1"/>
            </p:cNvSpPr>
            <p:nvPr/>
          </p:nvSpPr>
          <p:spPr bwMode="auto">
            <a:xfrm>
              <a:off x="189" y="1193"/>
              <a:ext cx="198" cy="248"/>
            </a:xfrm>
            <a:prstGeom prst="rect">
              <a:avLst/>
            </a:prstGeom>
            <a:solidFill>
              <a:srgbClr val="002060"/>
            </a:solidFill>
            <a:ln w="9525">
              <a:solidFill>
                <a:srgbClr val="000080"/>
              </a:solidFill>
              <a:miter lim="800000"/>
              <a:headEnd type="none" w="sm" len="sm"/>
              <a:tailEnd type="none" w="sm" len="sm"/>
            </a:ln>
          </p:spPr>
          <p:txBody>
            <a:bodyPr wrap="none" anchor="ctr"/>
            <a:lstStyle/>
            <a:p>
              <a:endParaRPr lang="nl-NL" altLang="nl-NL">
                <a:solidFill>
                  <a:srgbClr val="1085DF"/>
                </a:solidFill>
              </a:endParaRPr>
            </a:p>
          </p:txBody>
        </p:sp>
        <p:sp>
          <p:nvSpPr>
            <p:cNvPr id="17417" name="Rectangle 6"/>
            <p:cNvSpPr>
              <a:spLocks noChangeArrowheads="1"/>
            </p:cNvSpPr>
            <p:nvPr/>
          </p:nvSpPr>
          <p:spPr bwMode="ltGray">
            <a:xfrm>
              <a:off x="174" y="1193"/>
              <a:ext cx="5557" cy="248"/>
            </a:xfrm>
            <a:prstGeom prst="rect">
              <a:avLst/>
            </a:prstGeom>
            <a:noFill/>
            <a:ln w="9525">
              <a:solidFill>
                <a:schemeClr val="bg2"/>
              </a:solidFill>
              <a:miter lim="800000"/>
              <a:headEnd/>
              <a:tailEnd/>
            </a:ln>
          </p:spPr>
          <p:txBody>
            <a:bodyPr anchor="ctr">
              <a:spAutoFit/>
            </a:bodyPr>
            <a:lstStyle/>
            <a:p>
              <a:endParaRPr lang="nl-NL" altLang="nl-NL">
                <a:solidFill>
                  <a:srgbClr val="002060"/>
                </a:solidFill>
              </a:endParaRPr>
            </a:p>
          </p:txBody>
        </p:sp>
      </p:gr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881063" y="252413"/>
            <a:ext cx="8012112" cy="863600"/>
          </a:xfrm>
          <a:noFill/>
          <a:ln>
            <a:miter lim="800000"/>
            <a:headEnd/>
            <a:tailEnd/>
          </a:ln>
        </p:spPr>
        <p:txBody>
          <a:bodyPr/>
          <a:lstStyle/>
          <a:p>
            <a:r>
              <a:rPr lang="nl-NL" altLang="en-US" smtClean="0">
                <a:latin typeface="Calibri" pitchFamily="34" charset="0"/>
              </a:rPr>
              <a:t>Koersontwikkeling aandeel Accell Group</a:t>
            </a:r>
            <a:endParaRPr lang="en-US" altLang="en-US" smtClean="0">
              <a:latin typeface="Calibri" pitchFamily="34" charset="0"/>
            </a:endParaRPr>
          </a:p>
        </p:txBody>
      </p:sp>
      <p:sp>
        <p:nvSpPr>
          <p:cNvPr id="19459" name="Tijdelijke aanduiding voor datum 3"/>
          <p:cNvSpPr>
            <a:spLocks noGrp="1"/>
          </p:cNvSpPr>
          <p:nvPr>
            <p:ph type="dt" sz="quarter" idx="10"/>
          </p:nvPr>
        </p:nvSpPr>
        <p:spPr>
          <a:noFill/>
          <a:ln>
            <a:miter lim="800000"/>
            <a:headEnd/>
            <a:tailEnd/>
          </a:ln>
        </p:spPr>
        <p:txBody>
          <a:bodyPr/>
          <a:lstStyle/>
          <a:p>
            <a:r>
              <a:rPr lang="nl-NL" altLang="nl-NL" smtClean="0"/>
              <a:t>24 juli 2015</a:t>
            </a:r>
            <a:endParaRPr lang="en-US" altLang="nl-NL" smtClean="0"/>
          </a:p>
        </p:txBody>
      </p:sp>
      <p:sp>
        <p:nvSpPr>
          <p:cNvPr id="19460" name="Tijdelijke aanduiding voor voettekst 4"/>
          <p:cNvSpPr>
            <a:spLocks noGrp="1"/>
          </p:cNvSpPr>
          <p:nvPr>
            <p:ph type="ftr" sz="quarter" idx="11"/>
          </p:nvPr>
        </p:nvSpPr>
        <p:spPr>
          <a:noFill/>
          <a:ln>
            <a:miter lim="800000"/>
            <a:headEnd/>
            <a:tailEnd/>
          </a:ln>
        </p:spPr>
        <p:txBody>
          <a:bodyPr/>
          <a:lstStyle/>
          <a:p>
            <a:r>
              <a:rPr lang="en-US" altLang="en-US" smtClean="0">
                <a:latin typeface="Calibri" pitchFamily="34" charset="0"/>
                <a:ea typeface="ＭＳ Ｐゴシック" pitchFamily="34" charset="-128"/>
              </a:rPr>
              <a:t>Accell Group N.V. - Presentatie halfjaarcijfers 2015</a:t>
            </a:r>
          </a:p>
        </p:txBody>
      </p:sp>
      <p:sp>
        <p:nvSpPr>
          <p:cNvPr id="19461" name="Tijdelijke aanduiding voor dianummer 5"/>
          <p:cNvSpPr>
            <a:spLocks noGrp="1"/>
          </p:cNvSpPr>
          <p:nvPr>
            <p:ph type="sldNum" sz="quarter" idx="12"/>
          </p:nvPr>
        </p:nvSpPr>
        <p:spPr>
          <a:noFill/>
          <a:ln>
            <a:miter lim="800000"/>
            <a:headEnd/>
            <a:tailEnd/>
          </a:ln>
        </p:spPr>
        <p:txBody>
          <a:bodyPr/>
          <a:lstStyle/>
          <a:p>
            <a:fld id="{AB69CF0C-6FCE-40D3-A925-6163D497D308}" type="slidenum">
              <a:rPr lang="en-US" altLang="nl-NL"/>
              <a:pPr/>
              <a:t>11</a:t>
            </a:fld>
            <a:endParaRPr lang="en-US" altLang="nl-NL"/>
          </a:p>
        </p:txBody>
      </p:sp>
      <p:pic>
        <p:nvPicPr>
          <p:cNvPr id="19462" name="Afbeelding 1"/>
          <p:cNvPicPr>
            <a:picLocks noChangeAspect="1"/>
          </p:cNvPicPr>
          <p:nvPr/>
        </p:nvPicPr>
        <p:blipFill>
          <a:blip r:embed="rId2"/>
          <a:srcRect/>
          <a:stretch>
            <a:fillRect/>
          </a:stretch>
        </p:blipFill>
        <p:spPr bwMode="auto">
          <a:xfrm>
            <a:off x="827088" y="765175"/>
            <a:ext cx="8240712" cy="570071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881063" y="252413"/>
            <a:ext cx="8012112" cy="863600"/>
          </a:xfrm>
          <a:noFill/>
          <a:ln>
            <a:miter lim="800000"/>
            <a:headEnd/>
            <a:tailEnd/>
          </a:ln>
        </p:spPr>
        <p:txBody>
          <a:bodyPr/>
          <a:lstStyle/>
          <a:p>
            <a:r>
              <a:rPr lang="nl-NL" altLang="en-US" smtClean="0">
                <a:latin typeface="Calibri" pitchFamily="34" charset="0"/>
              </a:rPr>
              <a:t>Agenda</a:t>
            </a:r>
            <a:endParaRPr lang="en-US" altLang="en-US" smtClean="0">
              <a:latin typeface="Calibri" pitchFamily="34" charset="0"/>
            </a:endParaRPr>
          </a:p>
        </p:txBody>
      </p:sp>
      <p:sp>
        <p:nvSpPr>
          <p:cNvPr id="20483" name="Text Placeholder 2"/>
          <p:cNvSpPr>
            <a:spLocks noGrp="1"/>
          </p:cNvSpPr>
          <p:nvPr>
            <p:ph type="body" idx="1"/>
          </p:nvPr>
        </p:nvSpPr>
        <p:spPr>
          <a:xfrm>
            <a:off x="881063" y="1306513"/>
            <a:ext cx="8012112" cy="5002212"/>
          </a:xfrm>
          <a:noFill/>
          <a:ln>
            <a:miter lim="800000"/>
            <a:headEnd/>
            <a:tailEnd/>
          </a:ln>
        </p:spPr>
        <p:txBody>
          <a:bodyPr/>
          <a:lstStyle/>
          <a:p>
            <a:pPr>
              <a:buFont typeface="Microsoft Sans Serif" pitchFamily="34" charset="0"/>
              <a:buAutoNum type="arabicPeriod"/>
            </a:pPr>
            <a:r>
              <a:rPr lang="nl-NL" altLang="en-US" sz="2400" b="1" smtClean="0">
                <a:latin typeface="Calibri" pitchFamily="34" charset="0"/>
              </a:rPr>
              <a:t>Accell Group in H1 2015</a:t>
            </a:r>
          </a:p>
          <a:p>
            <a:pPr>
              <a:buFont typeface="Microsoft Sans Serif" pitchFamily="34" charset="0"/>
              <a:buAutoNum type="arabicPeriod"/>
            </a:pPr>
            <a:endParaRPr lang="nl-NL" altLang="en-US" sz="2400" smtClean="0">
              <a:latin typeface="Calibri" pitchFamily="34" charset="0"/>
            </a:endParaRPr>
          </a:p>
          <a:p>
            <a:pPr>
              <a:buFont typeface="Microsoft Sans Serif" pitchFamily="34" charset="0"/>
              <a:buAutoNum type="arabicPeriod"/>
            </a:pPr>
            <a:r>
              <a:rPr lang="nl-NL" altLang="en-US" sz="2400" smtClean="0">
                <a:latin typeface="Calibri" pitchFamily="34" charset="0"/>
              </a:rPr>
              <a:t>Het aandeel Accell Group</a:t>
            </a:r>
          </a:p>
          <a:p>
            <a:pPr>
              <a:buFont typeface="Microsoft Sans Serif" pitchFamily="34" charset="0"/>
              <a:buAutoNum type="arabicPeriod"/>
            </a:pPr>
            <a:endParaRPr lang="nl-NL" altLang="en-US" sz="2400" smtClean="0">
              <a:latin typeface="Calibri" pitchFamily="34" charset="0"/>
            </a:endParaRPr>
          </a:p>
          <a:p>
            <a:pPr>
              <a:buFont typeface="Microsoft Sans Serif" pitchFamily="34" charset="0"/>
              <a:buAutoNum type="arabicPeriod"/>
            </a:pPr>
            <a:r>
              <a:rPr lang="nl-NL" altLang="en-US" sz="2400" smtClean="0">
                <a:latin typeface="Calibri" pitchFamily="34" charset="0"/>
              </a:rPr>
              <a:t>Financieel</a:t>
            </a:r>
          </a:p>
          <a:p>
            <a:pPr>
              <a:buFont typeface="Microsoft Sans Serif" pitchFamily="34" charset="0"/>
              <a:buAutoNum type="arabicPeriod"/>
            </a:pPr>
            <a:endParaRPr lang="nl-NL" altLang="en-US" sz="2400" smtClean="0">
              <a:latin typeface="Calibri" pitchFamily="34" charset="0"/>
            </a:endParaRPr>
          </a:p>
          <a:p>
            <a:pPr>
              <a:buFont typeface="Microsoft Sans Serif" pitchFamily="34" charset="0"/>
              <a:buAutoNum type="arabicPeriod"/>
            </a:pPr>
            <a:r>
              <a:rPr lang="nl-NL" altLang="en-US" sz="2400" smtClean="0">
                <a:latin typeface="Calibri" pitchFamily="34" charset="0"/>
              </a:rPr>
              <a:t>Vooruitzichten</a:t>
            </a:r>
            <a:endParaRPr lang="en-US" altLang="en-US" sz="2400" smtClean="0">
              <a:latin typeface="Calibri" pitchFamily="34" charset="0"/>
            </a:endParaRPr>
          </a:p>
          <a:p>
            <a:pPr>
              <a:buFontTx/>
              <a:buChar char="•"/>
            </a:pPr>
            <a:endParaRPr lang="en-US" altLang="en-US" smtClean="0">
              <a:latin typeface="Calibri" pitchFamily="34" charset="0"/>
            </a:endParaRPr>
          </a:p>
        </p:txBody>
      </p:sp>
      <p:sp>
        <p:nvSpPr>
          <p:cNvPr id="20484" name="Date Placeholder 3"/>
          <p:cNvSpPr>
            <a:spLocks noGrp="1"/>
          </p:cNvSpPr>
          <p:nvPr>
            <p:ph type="dt" sz="quarter" idx="10"/>
          </p:nvPr>
        </p:nvSpPr>
        <p:spPr>
          <a:noFill/>
          <a:ln>
            <a:miter lim="800000"/>
            <a:headEnd/>
            <a:tailEnd/>
          </a:ln>
        </p:spPr>
        <p:txBody>
          <a:bodyPr/>
          <a:lstStyle/>
          <a:p>
            <a:r>
              <a:rPr lang="nl-NL" altLang="en-US" smtClean="0"/>
              <a:t>24 juli 2015</a:t>
            </a:r>
            <a:endParaRPr lang="en-US" altLang="en-US" smtClean="0"/>
          </a:p>
        </p:txBody>
      </p:sp>
      <p:sp>
        <p:nvSpPr>
          <p:cNvPr id="20485" name="Footer Placeholder 4"/>
          <p:cNvSpPr>
            <a:spLocks noGrp="1"/>
          </p:cNvSpPr>
          <p:nvPr>
            <p:ph type="ftr" sz="quarter" idx="11"/>
          </p:nvPr>
        </p:nvSpPr>
        <p:spPr>
          <a:noFill/>
          <a:ln>
            <a:miter lim="800000"/>
            <a:headEnd/>
            <a:tailEnd/>
          </a:ln>
        </p:spPr>
        <p:txBody>
          <a:bodyPr/>
          <a:lstStyle/>
          <a:p>
            <a:r>
              <a:rPr lang="nl-NL" altLang="en-US" smtClean="0">
                <a:latin typeface="Calibri" pitchFamily="34" charset="0"/>
                <a:ea typeface="ＭＳ Ｐゴシック" pitchFamily="34" charset="-128"/>
              </a:rPr>
              <a:t>Accell Group N.V. - Presentatie halfjaarcijfers 2015</a:t>
            </a:r>
            <a:endParaRPr lang="en-US" altLang="en-US" smtClean="0">
              <a:latin typeface="Calibri" pitchFamily="34" charset="0"/>
              <a:ea typeface="ＭＳ Ｐゴシック" pitchFamily="34" charset="-128"/>
            </a:endParaRPr>
          </a:p>
        </p:txBody>
      </p:sp>
      <p:sp>
        <p:nvSpPr>
          <p:cNvPr id="20486" name="Slide Number Placeholder 5"/>
          <p:cNvSpPr>
            <a:spLocks noGrp="1"/>
          </p:cNvSpPr>
          <p:nvPr>
            <p:ph type="sldNum" sz="quarter" idx="12"/>
          </p:nvPr>
        </p:nvSpPr>
        <p:spPr>
          <a:noFill/>
          <a:ln>
            <a:miter lim="800000"/>
            <a:headEnd/>
            <a:tailEnd/>
          </a:ln>
        </p:spPr>
        <p:txBody>
          <a:bodyPr/>
          <a:lstStyle/>
          <a:p>
            <a:fld id="{57753FB4-9E67-45B3-87BB-9FD99DE6FCD4}" type="slidenum">
              <a:rPr lang="en-US" altLang="en-US"/>
              <a:pPr/>
              <a:t>12</a:t>
            </a:fld>
            <a:endParaRPr lang="en-US" altLang="en-US"/>
          </a:p>
        </p:txBody>
      </p:sp>
      <p:grpSp>
        <p:nvGrpSpPr>
          <p:cNvPr id="20487" name="Group 4"/>
          <p:cNvGrpSpPr>
            <a:grpSpLocks/>
          </p:cNvGrpSpPr>
          <p:nvPr/>
        </p:nvGrpSpPr>
        <p:grpSpPr bwMode="auto">
          <a:xfrm>
            <a:off x="617538" y="2492375"/>
            <a:ext cx="6265862" cy="457200"/>
            <a:chOff x="174" y="1193"/>
            <a:chExt cx="5557" cy="248"/>
          </a:xfrm>
        </p:grpSpPr>
        <p:sp>
          <p:nvSpPr>
            <p:cNvPr id="20488" name="Rectangle 5"/>
            <p:cNvSpPr>
              <a:spLocks noChangeArrowheads="1"/>
            </p:cNvSpPr>
            <p:nvPr/>
          </p:nvSpPr>
          <p:spPr bwMode="auto">
            <a:xfrm>
              <a:off x="189" y="1193"/>
              <a:ext cx="198" cy="248"/>
            </a:xfrm>
            <a:prstGeom prst="rect">
              <a:avLst/>
            </a:prstGeom>
            <a:solidFill>
              <a:srgbClr val="002060"/>
            </a:solidFill>
            <a:ln w="9525">
              <a:solidFill>
                <a:srgbClr val="000080"/>
              </a:solidFill>
              <a:miter lim="800000"/>
              <a:headEnd type="none" w="sm" len="sm"/>
              <a:tailEnd type="none" w="sm" len="sm"/>
            </a:ln>
          </p:spPr>
          <p:txBody>
            <a:bodyPr wrap="none" anchor="ctr"/>
            <a:lstStyle/>
            <a:p>
              <a:endParaRPr lang="nl-NL" altLang="nl-NL">
                <a:solidFill>
                  <a:srgbClr val="1085DF"/>
                </a:solidFill>
              </a:endParaRPr>
            </a:p>
          </p:txBody>
        </p:sp>
        <p:sp>
          <p:nvSpPr>
            <p:cNvPr id="20489" name="Rectangle 6"/>
            <p:cNvSpPr>
              <a:spLocks noChangeArrowheads="1"/>
            </p:cNvSpPr>
            <p:nvPr/>
          </p:nvSpPr>
          <p:spPr bwMode="ltGray">
            <a:xfrm>
              <a:off x="174" y="1193"/>
              <a:ext cx="5557" cy="248"/>
            </a:xfrm>
            <a:prstGeom prst="rect">
              <a:avLst/>
            </a:prstGeom>
            <a:noFill/>
            <a:ln w="9525">
              <a:solidFill>
                <a:schemeClr val="bg2"/>
              </a:solidFill>
              <a:miter lim="800000"/>
              <a:headEnd/>
              <a:tailEnd/>
            </a:ln>
          </p:spPr>
          <p:txBody>
            <a:bodyPr anchor="ctr">
              <a:spAutoFit/>
            </a:bodyPr>
            <a:lstStyle/>
            <a:p>
              <a:endParaRPr lang="nl-NL" altLang="nl-NL">
                <a:solidFill>
                  <a:srgbClr val="002060"/>
                </a:solidFill>
              </a:endParaRPr>
            </a:p>
          </p:txBody>
        </p:sp>
      </p:gr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a:xfrm>
            <a:off x="971550" y="188913"/>
            <a:ext cx="3600450" cy="863600"/>
          </a:xfrm>
          <a:noFill/>
          <a:ln>
            <a:miter lim="800000"/>
            <a:headEnd/>
            <a:tailEnd/>
          </a:ln>
        </p:spPr>
        <p:txBody>
          <a:bodyPr/>
          <a:lstStyle/>
          <a:p>
            <a:r>
              <a:rPr lang="nl-NL" altLang="en-US" smtClean="0">
                <a:latin typeface="Calibri" pitchFamily="34" charset="0"/>
              </a:rPr>
              <a:t>Resultatenrekening</a:t>
            </a:r>
            <a:endParaRPr lang="en-US" altLang="en-US" smtClean="0">
              <a:latin typeface="Calibri" pitchFamily="34" charset="0"/>
            </a:endParaRPr>
          </a:p>
        </p:txBody>
      </p:sp>
      <p:sp>
        <p:nvSpPr>
          <p:cNvPr id="22531" name="Tijdelijke aanduiding voor datum 3"/>
          <p:cNvSpPr>
            <a:spLocks noGrp="1"/>
          </p:cNvSpPr>
          <p:nvPr>
            <p:ph type="dt" sz="quarter" idx="10"/>
          </p:nvPr>
        </p:nvSpPr>
        <p:spPr>
          <a:noFill/>
          <a:ln>
            <a:miter lim="800000"/>
            <a:headEnd/>
            <a:tailEnd/>
          </a:ln>
        </p:spPr>
        <p:txBody>
          <a:bodyPr/>
          <a:lstStyle/>
          <a:p>
            <a:r>
              <a:rPr lang="nl-NL" altLang="nl-NL" smtClean="0"/>
              <a:t>24 juli 2015</a:t>
            </a:r>
            <a:endParaRPr lang="en-US" altLang="nl-NL" smtClean="0"/>
          </a:p>
        </p:txBody>
      </p:sp>
      <p:sp>
        <p:nvSpPr>
          <p:cNvPr id="22532" name="Tijdelijke aanduiding voor voettekst 4"/>
          <p:cNvSpPr>
            <a:spLocks noGrp="1"/>
          </p:cNvSpPr>
          <p:nvPr>
            <p:ph type="ftr" sz="quarter" idx="11"/>
          </p:nvPr>
        </p:nvSpPr>
        <p:spPr>
          <a:noFill/>
          <a:ln>
            <a:miter lim="800000"/>
            <a:headEnd/>
            <a:tailEnd/>
          </a:ln>
        </p:spPr>
        <p:txBody>
          <a:bodyPr/>
          <a:lstStyle/>
          <a:p>
            <a:r>
              <a:rPr lang="en-US" altLang="en-US" smtClean="0">
                <a:latin typeface="Calibri" pitchFamily="34" charset="0"/>
                <a:ea typeface="ＭＳ Ｐゴシック" pitchFamily="34" charset="-128"/>
              </a:rPr>
              <a:t>Accell Group N.V. - Presentatie halfjaarcijfers 2015</a:t>
            </a:r>
          </a:p>
        </p:txBody>
      </p:sp>
      <p:sp>
        <p:nvSpPr>
          <p:cNvPr id="22533" name="Tijdelijke aanduiding voor dianummer 5"/>
          <p:cNvSpPr>
            <a:spLocks noGrp="1"/>
          </p:cNvSpPr>
          <p:nvPr>
            <p:ph type="sldNum" sz="quarter" idx="12"/>
          </p:nvPr>
        </p:nvSpPr>
        <p:spPr>
          <a:noFill/>
          <a:ln>
            <a:miter lim="800000"/>
            <a:headEnd/>
            <a:tailEnd/>
          </a:ln>
        </p:spPr>
        <p:txBody>
          <a:bodyPr/>
          <a:lstStyle/>
          <a:p>
            <a:fld id="{CE2A1C88-D307-485C-A03A-5F4EF761EAC3}" type="slidenum">
              <a:rPr lang="en-US" altLang="nl-NL"/>
              <a:pPr/>
              <a:t>13</a:t>
            </a:fld>
            <a:endParaRPr lang="en-US" altLang="nl-NL"/>
          </a:p>
        </p:txBody>
      </p:sp>
      <p:graphicFrame>
        <p:nvGraphicFramePr>
          <p:cNvPr id="7" name="Tabel 6"/>
          <p:cNvGraphicFramePr>
            <a:graphicFrameLocks noGrp="1"/>
          </p:cNvGraphicFramePr>
          <p:nvPr/>
        </p:nvGraphicFramePr>
        <p:xfrm>
          <a:off x="971550" y="1052513"/>
          <a:ext cx="6408738" cy="4752976"/>
        </p:xfrm>
        <a:graphic>
          <a:graphicData uri="http://schemas.openxmlformats.org/drawingml/2006/table">
            <a:tbl>
              <a:tblPr/>
              <a:tblGrid>
                <a:gridCol w="2639878"/>
                <a:gridCol w="753772"/>
                <a:gridCol w="753772"/>
                <a:gridCol w="753772"/>
                <a:gridCol w="753772"/>
                <a:gridCol w="753772"/>
              </a:tblGrid>
              <a:tr h="288038">
                <a:tc>
                  <a:txBody>
                    <a:bodyPr/>
                    <a:lstStyle/>
                    <a:p>
                      <a:pPr algn="l" fontAlgn="b"/>
                      <a:r>
                        <a:rPr lang="nl-NL" sz="1600" b="1" i="0" u="none" strike="noStrike" dirty="0">
                          <a:solidFill>
                            <a:srgbClr val="1F497D"/>
                          </a:solidFill>
                          <a:effectLst/>
                          <a:latin typeface="Calibri" panose="020F0502020204030204" pitchFamily="34" charset="0"/>
                        </a:rPr>
                        <a:t>(x € mln.)</a:t>
                      </a:r>
                    </a:p>
                  </a:txBody>
                  <a:tcPr marL="9427" marR="9427" marT="9427" marB="0" anchor="b">
                    <a:lnL>
                      <a:noFill/>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1" i="0" u="none" strike="noStrike">
                          <a:solidFill>
                            <a:srgbClr val="538DD5"/>
                          </a:solidFill>
                          <a:effectLst/>
                          <a:latin typeface="Calibri" panose="020F0502020204030204" pitchFamily="34" charset="0"/>
                        </a:rPr>
                        <a:t>H1 2014</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DCE6F1"/>
                    </a:solidFill>
                  </a:tcPr>
                </a:tc>
                <a:tc>
                  <a:txBody>
                    <a:bodyPr/>
                    <a:lstStyle/>
                    <a:p>
                      <a:pPr algn="ctr" fontAlgn="b"/>
                      <a:r>
                        <a:rPr lang="nl-NL" sz="1400" b="1" i="0" u="none" strike="noStrike">
                          <a:solidFill>
                            <a:srgbClr val="538DD5"/>
                          </a:solidFill>
                          <a:effectLst/>
                          <a:latin typeface="Calibri" panose="020F0502020204030204" pitchFamily="34" charset="0"/>
                        </a:rPr>
                        <a:t> </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1" i="0" u="none" strike="noStrike">
                          <a:solidFill>
                            <a:srgbClr val="1F497D"/>
                          </a:solidFill>
                          <a:effectLst/>
                          <a:latin typeface="Calibri" panose="020F0502020204030204" pitchFamily="34" charset="0"/>
                        </a:rPr>
                        <a:t>H1 2015</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DCE6F1"/>
                    </a:solidFill>
                  </a:tcPr>
                </a:tc>
                <a:tc>
                  <a:txBody>
                    <a:bodyPr/>
                    <a:lstStyle/>
                    <a:p>
                      <a:pPr algn="ctr" fontAlgn="b"/>
                      <a:endParaRPr lang="nl-NL" sz="1600" b="1" i="0" u="none" strike="noStrike">
                        <a:effectLst/>
                        <a:latin typeface="Microsoft Sans Serif" panose="020B0604020202020204" pitchFamily="34" charset="0"/>
                      </a:endParaRP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ctr" fontAlgn="b"/>
                      <a:r>
                        <a:rPr lang="nl-NL" sz="1400" b="1" i="0" u="none" strike="noStrike">
                          <a:solidFill>
                            <a:srgbClr val="1F497D"/>
                          </a:solidFill>
                          <a:effectLst/>
                          <a:latin typeface="Calibri" panose="020F0502020204030204" pitchFamily="34" charset="0"/>
                        </a:rPr>
                        <a:t>∆ HY</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DCE6F1"/>
                    </a:solidFill>
                  </a:tcPr>
                </a:tc>
              </a:tr>
              <a:tr h="277750">
                <a:tc>
                  <a:txBody>
                    <a:bodyPr/>
                    <a:lstStyle/>
                    <a:p>
                      <a:pPr algn="l" fontAlgn="b"/>
                      <a:endParaRPr lang="nl-NL" sz="1600" b="0" i="0" u="none" strike="noStrike">
                        <a:solidFill>
                          <a:srgbClr val="0000FF"/>
                        </a:solidFill>
                        <a:effectLst/>
                        <a:latin typeface="Microsoft Sans Serif" panose="020B0604020202020204" pitchFamily="34" charset="0"/>
                      </a:endParaRPr>
                    </a:p>
                  </a:txBody>
                  <a:tcPr marL="9427" marR="9427" marT="9427" marB="0" anchor="b">
                    <a:lnL>
                      <a:noFill/>
                    </a:lnL>
                    <a:lnR w="6350" cap="flat" cmpd="sng" algn="ctr">
                      <a:solidFill>
                        <a:srgbClr val="1F497D"/>
                      </a:solidFill>
                      <a:prstDash val="solid"/>
                      <a:round/>
                      <a:headEnd type="none" w="med" len="med"/>
                      <a:tailEnd type="none" w="med" len="med"/>
                    </a:lnR>
                    <a:lnT>
                      <a:noFill/>
                    </a:lnT>
                    <a:lnB>
                      <a:noFill/>
                    </a:lnB>
                  </a:tcPr>
                </a:tc>
                <a:tc>
                  <a:txBody>
                    <a:bodyPr/>
                    <a:lstStyle/>
                    <a:p>
                      <a:pPr algn="l" fontAlgn="b"/>
                      <a:r>
                        <a:rPr lang="nl-NL" sz="1600" b="0" i="0" u="none" strike="noStrike">
                          <a:solidFill>
                            <a:srgbClr val="538DD5"/>
                          </a:solidFill>
                          <a:effectLst/>
                          <a:latin typeface="Microsoft Sans Serif" panose="020B0604020202020204" pitchFamily="34" charset="0"/>
                        </a:rPr>
                        <a:t> </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r" fontAlgn="b"/>
                      <a:endParaRPr lang="nl-NL" sz="1600" b="0" i="0" u="none" strike="noStrike">
                        <a:solidFill>
                          <a:srgbClr val="538DD5"/>
                        </a:solidFill>
                        <a:effectLst/>
                        <a:latin typeface="Microsoft Sans Serif" panose="020B0604020202020204" pitchFamily="34" charset="0"/>
                      </a:endParaRP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l" fontAlgn="b"/>
                      <a:r>
                        <a:rPr lang="nl-NL" sz="1600" b="1" i="0" u="none" strike="noStrike">
                          <a:solidFill>
                            <a:srgbClr val="1F497D"/>
                          </a:solidFill>
                          <a:effectLst/>
                          <a:latin typeface="Microsoft Sans Serif" panose="020B0604020202020204" pitchFamily="34" charset="0"/>
                        </a:rPr>
                        <a:t> </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ctr" fontAlgn="b"/>
                      <a:endParaRPr lang="nl-NL" sz="1600" b="1" i="0" u="none" strike="noStrike">
                        <a:effectLst/>
                        <a:latin typeface="Microsoft Sans Serif" panose="020B0604020202020204" pitchFamily="34" charset="0"/>
                      </a:endParaRP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ctr" fontAlgn="b"/>
                      <a:r>
                        <a:rPr lang="nl-NL" sz="1400" b="0" i="0" u="none" strike="noStrike">
                          <a:effectLst/>
                          <a:latin typeface="Microsoft Sans Serif" panose="020B0604020202020204" pitchFamily="34" charset="0"/>
                        </a:rPr>
                        <a:t> </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r>
              <a:tr h="277750">
                <a:tc>
                  <a:txBody>
                    <a:bodyPr/>
                    <a:lstStyle/>
                    <a:p>
                      <a:pPr algn="l" fontAlgn="b"/>
                      <a:r>
                        <a:rPr lang="nl-NL" sz="1400" b="1" i="0" u="none" strike="noStrike">
                          <a:solidFill>
                            <a:srgbClr val="366092"/>
                          </a:solidFill>
                          <a:effectLst/>
                          <a:latin typeface="Calibri" panose="020F0502020204030204" pitchFamily="34" charset="0"/>
                        </a:rPr>
                        <a:t>Netto-omzet</a:t>
                      </a:r>
                    </a:p>
                  </a:txBody>
                  <a:tcPr marL="9427" marR="9427" marT="9427" marB="0" anchor="b">
                    <a:lnL>
                      <a:noFill/>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ctr" fontAlgn="b"/>
                      <a:r>
                        <a:rPr lang="nl-NL" sz="1400" b="0" i="0" u="none" strike="noStrike">
                          <a:solidFill>
                            <a:srgbClr val="538DD5"/>
                          </a:solidFill>
                          <a:effectLst/>
                          <a:latin typeface="Calibri" panose="020F0502020204030204" pitchFamily="34" charset="0"/>
                        </a:rPr>
                        <a:t>506,2 </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r" fontAlgn="b"/>
                      <a:endParaRPr lang="nl-NL" sz="1400" b="0" i="0" u="none" strike="noStrike">
                        <a:solidFill>
                          <a:srgbClr val="538DD5"/>
                        </a:solidFill>
                        <a:effectLst/>
                        <a:latin typeface="Microsoft Sans Serif" panose="020B0604020202020204" pitchFamily="34" charset="0"/>
                      </a:endParaRP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ctr" fontAlgn="b"/>
                      <a:r>
                        <a:rPr lang="nl-NL" sz="1400" b="1" i="0" u="none" strike="noStrike">
                          <a:solidFill>
                            <a:srgbClr val="1F497D"/>
                          </a:solidFill>
                          <a:effectLst/>
                          <a:latin typeface="Calibri" panose="020F0502020204030204" pitchFamily="34" charset="0"/>
                        </a:rPr>
                        <a:t>573,8 </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l" fontAlgn="b"/>
                      <a:endParaRPr lang="nl-NL" sz="1400" b="1" i="0" u="none" strike="noStrike">
                        <a:effectLst/>
                        <a:latin typeface="Microsoft Sans Serif" panose="020B0604020202020204" pitchFamily="34" charset="0"/>
                      </a:endParaRP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ctr" fontAlgn="b"/>
                      <a:r>
                        <a:rPr lang="nl-NL" sz="1400" b="0" i="1" u="none" strike="noStrike">
                          <a:solidFill>
                            <a:srgbClr val="366092"/>
                          </a:solidFill>
                          <a:effectLst/>
                          <a:latin typeface="Calibri" panose="020F0502020204030204" pitchFamily="34" charset="0"/>
                        </a:rPr>
                        <a:t>13% </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r>
              <a:tr h="276384">
                <a:tc>
                  <a:txBody>
                    <a:bodyPr/>
                    <a:lstStyle/>
                    <a:p>
                      <a:pPr algn="l" fontAlgn="b"/>
                      <a:endParaRPr lang="nl-NL" sz="1600" b="0" i="0" u="none" strike="noStrike">
                        <a:effectLst/>
                        <a:latin typeface="Microsoft Sans Serif" panose="020B0604020202020204" pitchFamily="34" charset="0"/>
                      </a:endParaRPr>
                    </a:p>
                  </a:txBody>
                  <a:tcPr marL="9427" marR="9427" marT="9427" marB="0" anchor="b">
                    <a:lnL>
                      <a:noFill/>
                    </a:lnL>
                    <a:lnR w="6350" cap="flat" cmpd="sng" algn="ctr">
                      <a:solidFill>
                        <a:srgbClr val="1F497D"/>
                      </a:solidFill>
                      <a:prstDash val="solid"/>
                      <a:round/>
                      <a:headEnd type="none" w="med" len="med"/>
                      <a:tailEnd type="none" w="med" len="med"/>
                    </a:lnR>
                    <a:lnT>
                      <a:noFill/>
                    </a:lnT>
                    <a:lnB>
                      <a:noFill/>
                    </a:lnB>
                  </a:tcPr>
                </a:tc>
                <a:tc>
                  <a:txBody>
                    <a:bodyPr/>
                    <a:lstStyle/>
                    <a:p>
                      <a:pPr algn="l" fontAlgn="b"/>
                      <a:r>
                        <a:rPr lang="nl-NL" sz="1400" b="0" i="0" u="none" strike="noStrike">
                          <a:solidFill>
                            <a:srgbClr val="538DD5"/>
                          </a:solidFill>
                          <a:effectLst/>
                          <a:latin typeface="Microsoft Sans Serif" panose="020B0604020202020204" pitchFamily="34" charset="0"/>
                        </a:rPr>
                        <a:t> </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r" fontAlgn="b"/>
                      <a:endParaRPr lang="nl-NL" sz="1400" b="0" i="0" u="none" strike="noStrike">
                        <a:solidFill>
                          <a:srgbClr val="538DD5"/>
                        </a:solidFill>
                        <a:effectLst/>
                        <a:latin typeface="Microsoft Sans Serif" panose="020B0604020202020204" pitchFamily="34" charset="0"/>
                      </a:endParaRP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l" fontAlgn="b"/>
                      <a:r>
                        <a:rPr lang="nl-NL" sz="1400" b="1" i="0" u="none" strike="noStrike">
                          <a:solidFill>
                            <a:srgbClr val="1F497D"/>
                          </a:solidFill>
                          <a:effectLst/>
                          <a:latin typeface="Microsoft Sans Serif" panose="020B0604020202020204" pitchFamily="34" charset="0"/>
                        </a:rPr>
                        <a:t> </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l" fontAlgn="b"/>
                      <a:r>
                        <a:rPr lang="nl-NL" sz="1400" b="1" i="0" u="none" strike="noStrike">
                          <a:effectLst/>
                          <a:latin typeface="Microsoft Sans Serif" panose="020B0604020202020204" pitchFamily="34" charset="0"/>
                        </a:rPr>
                        <a:t> </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0" i="0" u="none" strike="noStrike">
                          <a:effectLst/>
                          <a:latin typeface="Microsoft Sans Serif" panose="020B0604020202020204" pitchFamily="34" charset="0"/>
                        </a:rPr>
                        <a:t> </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r>
              <a:tr h="288038">
                <a:tc>
                  <a:txBody>
                    <a:bodyPr/>
                    <a:lstStyle/>
                    <a:p>
                      <a:pPr algn="l" fontAlgn="b"/>
                      <a:r>
                        <a:rPr lang="nl-NL" sz="1400" b="0" i="0" u="none" strike="noStrike">
                          <a:solidFill>
                            <a:srgbClr val="366092"/>
                          </a:solidFill>
                          <a:effectLst/>
                          <a:latin typeface="Calibri" panose="020F0502020204030204" pitchFamily="34" charset="0"/>
                        </a:rPr>
                        <a:t>Materiaalkosten</a:t>
                      </a:r>
                    </a:p>
                  </a:txBody>
                  <a:tcPr marL="9427" marR="9427" marT="9427" marB="0" anchor="b">
                    <a:lnL>
                      <a:noFill/>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ctr" fontAlgn="b"/>
                      <a:r>
                        <a:rPr lang="nl-NL" sz="1400" b="0" i="0" u="none" strike="noStrike">
                          <a:solidFill>
                            <a:srgbClr val="538DD5"/>
                          </a:solidFill>
                          <a:effectLst/>
                          <a:latin typeface="Calibri" panose="020F0502020204030204" pitchFamily="34" charset="0"/>
                        </a:rPr>
                        <a:t>(351,4)</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r" fontAlgn="b"/>
                      <a:endParaRPr lang="nl-NL" sz="1400" b="0" i="0" u="none" strike="noStrike">
                        <a:solidFill>
                          <a:srgbClr val="538DD5"/>
                        </a:solidFill>
                        <a:effectLst/>
                        <a:latin typeface="Microsoft Sans Serif" panose="020B0604020202020204" pitchFamily="34" charset="0"/>
                      </a:endParaRP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ctr" fontAlgn="b"/>
                      <a:r>
                        <a:rPr lang="nl-NL" sz="1400" b="1" i="0" u="none" strike="noStrike">
                          <a:solidFill>
                            <a:srgbClr val="1F497D"/>
                          </a:solidFill>
                          <a:effectLst/>
                          <a:latin typeface="Calibri" panose="020F0502020204030204" pitchFamily="34" charset="0"/>
                        </a:rPr>
                        <a:t>(393,8)</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l" fontAlgn="b"/>
                      <a:endParaRPr lang="nl-NL" sz="1400" b="0" i="0" u="none" strike="noStrike">
                        <a:effectLst/>
                        <a:latin typeface="Microsoft Sans Serif" panose="020B0604020202020204" pitchFamily="34" charset="0"/>
                      </a:endParaRP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ctr" fontAlgn="b"/>
                      <a:r>
                        <a:rPr lang="nl-NL" sz="1400" b="0" i="1" u="none" strike="noStrike">
                          <a:solidFill>
                            <a:srgbClr val="366092"/>
                          </a:solidFill>
                          <a:effectLst/>
                          <a:latin typeface="Calibri" panose="020F0502020204030204" pitchFamily="34" charset="0"/>
                        </a:rPr>
                        <a:t>12% </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r>
              <a:tr h="288038">
                <a:tc>
                  <a:txBody>
                    <a:bodyPr/>
                    <a:lstStyle/>
                    <a:p>
                      <a:pPr algn="l" fontAlgn="b"/>
                      <a:r>
                        <a:rPr lang="nl-NL" sz="1400" b="0" i="0" u="none" strike="noStrike">
                          <a:solidFill>
                            <a:srgbClr val="366092"/>
                          </a:solidFill>
                          <a:effectLst/>
                          <a:latin typeface="Calibri" panose="020F0502020204030204" pitchFamily="34" charset="0"/>
                        </a:rPr>
                        <a:t>Overige kosten</a:t>
                      </a:r>
                    </a:p>
                  </a:txBody>
                  <a:tcPr marL="9427" marR="9427" marT="9427" marB="0" anchor="b">
                    <a:lnL>
                      <a:noFill/>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0" i="0" u="none" strike="noStrike">
                          <a:solidFill>
                            <a:srgbClr val="538DD5"/>
                          </a:solidFill>
                          <a:effectLst/>
                          <a:latin typeface="Calibri" panose="020F0502020204030204" pitchFamily="34" charset="0"/>
                        </a:rPr>
                        <a:t>(116,5)</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w="6350" cap="flat" cmpd="sng" algn="ctr">
                      <a:solidFill>
                        <a:srgbClr val="1F497D"/>
                      </a:solidFill>
                      <a:prstDash val="solid"/>
                      <a:round/>
                      <a:headEnd type="none" w="med" len="med"/>
                      <a:tailEnd type="none" w="med" len="med"/>
                    </a:lnB>
                    <a:solidFill>
                      <a:srgbClr val="FFFFFF"/>
                    </a:solidFill>
                  </a:tcPr>
                </a:tc>
                <a:tc>
                  <a:txBody>
                    <a:bodyPr/>
                    <a:lstStyle/>
                    <a:p>
                      <a:pPr algn="r" fontAlgn="b"/>
                      <a:r>
                        <a:rPr lang="nl-NL" sz="1400" b="0" i="0" u="none" strike="noStrike">
                          <a:solidFill>
                            <a:srgbClr val="538DD5"/>
                          </a:solidFill>
                          <a:effectLst/>
                          <a:latin typeface="Microsoft Sans Serif" panose="020B0604020202020204" pitchFamily="34" charset="0"/>
                        </a:rPr>
                        <a:t> </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1" i="0" u="none" strike="noStrike">
                          <a:solidFill>
                            <a:srgbClr val="1F497D"/>
                          </a:solidFill>
                          <a:effectLst/>
                          <a:latin typeface="Calibri" panose="020F0502020204030204" pitchFamily="34" charset="0"/>
                        </a:rPr>
                        <a:t>(130,9)</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w="6350" cap="flat" cmpd="sng" algn="ctr">
                      <a:solidFill>
                        <a:srgbClr val="1F497D"/>
                      </a:solidFill>
                      <a:prstDash val="solid"/>
                      <a:round/>
                      <a:headEnd type="none" w="med" len="med"/>
                      <a:tailEnd type="none" w="med" len="med"/>
                    </a:lnB>
                    <a:solidFill>
                      <a:srgbClr val="FFFFFF"/>
                    </a:solidFill>
                  </a:tcPr>
                </a:tc>
                <a:tc>
                  <a:txBody>
                    <a:bodyPr/>
                    <a:lstStyle/>
                    <a:p>
                      <a:pPr algn="l" fontAlgn="b"/>
                      <a:r>
                        <a:rPr lang="nl-NL" sz="1400" b="0" i="0" u="none" strike="noStrike">
                          <a:effectLst/>
                          <a:latin typeface="Microsoft Sans Serif" panose="020B0604020202020204" pitchFamily="34" charset="0"/>
                        </a:rPr>
                        <a:t> </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0" i="1" u="none" strike="noStrike">
                          <a:solidFill>
                            <a:srgbClr val="366092"/>
                          </a:solidFill>
                          <a:effectLst/>
                          <a:latin typeface="Calibri" panose="020F0502020204030204" pitchFamily="34" charset="0"/>
                        </a:rPr>
                        <a:t>12% </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r>
              <a:tr h="288038">
                <a:tc>
                  <a:txBody>
                    <a:bodyPr/>
                    <a:lstStyle/>
                    <a:p>
                      <a:pPr algn="l" fontAlgn="b"/>
                      <a:r>
                        <a:rPr lang="nl-NL" sz="1400" b="1" i="0" u="none" strike="noStrike">
                          <a:solidFill>
                            <a:srgbClr val="366092"/>
                          </a:solidFill>
                          <a:effectLst/>
                          <a:latin typeface="Calibri" panose="020F0502020204030204" pitchFamily="34" charset="0"/>
                        </a:rPr>
                        <a:t>Bedrijfsresultaat (EBIT)</a:t>
                      </a:r>
                    </a:p>
                  </a:txBody>
                  <a:tcPr marL="9427" marR="9427" marT="9427" marB="0" anchor="b">
                    <a:lnL>
                      <a:noFill/>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ctr" fontAlgn="b"/>
                      <a:r>
                        <a:rPr lang="nl-NL" sz="1400" b="0" i="0" u="none" strike="noStrike">
                          <a:solidFill>
                            <a:srgbClr val="538DD5"/>
                          </a:solidFill>
                          <a:effectLst/>
                          <a:latin typeface="Calibri" panose="020F0502020204030204" pitchFamily="34" charset="0"/>
                        </a:rPr>
                        <a:t>38,2 </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DCE6F1"/>
                    </a:solidFill>
                  </a:tcPr>
                </a:tc>
                <a:tc>
                  <a:txBody>
                    <a:bodyPr/>
                    <a:lstStyle/>
                    <a:p>
                      <a:pPr algn="r" fontAlgn="b"/>
                      <a:endParaRPr lang="nl-NL" sz="1400" b="0" i="0" u="none" strike="noStrike">
                        <a:solidFill>
                          <a:srgbClr val="538DD5"/>
                        </a:solidFill>
                        <a:effectLst/>
                        <a:latin typeface="Microsoft Sans Serif" panose="020B0604020202020204" pitchFamily="34" charset="0"/>
                      </a:endParaRP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ctr" fontAlgn="ctr"/>
                      <a:r>
                        <a:rPr lang="nl-NL" sz="1400" b="1" i="0" u="none" strike="noStrike">
                          <a:solidFill>
                            <a:srgbClr val="1F497D"/>
                          </a:solidFill>
                          <a:effectLst/>
                          <a:latin typeface="Calibri" panose="020F0502020204030204" pitchFamily="34" charset="0"/>
                        </a:rPr>
                        <a:t>49,1 </a:t>
                      </a:r>
                    </a:p>
                  </a:txBody>
                  <a:tcPr marL="9427" marR="9427" marT="9427"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DCE6F1"/>
                    </a:solidFill>
                  </a:tcPr>
                </a:tc>
                <a:tc>
                  <a:txBody>
                    <a:bodyPr/>
                    <a:lstStyle/>
                    <a:p>
                      <a:pPr algn="l" fontAlgn="ctr"/>
                      <a:endParaRPr lang="nl-NL" sz="1400" b="1" i="0" u="none" strike="noStrike">
                        <a:effectLst/>
                        <a:latin typeface="Microsoft Sans Serif" panose="020B0604020202020204" pitchFamily="34" charset="0"/>
                      </a:endParaRPr>
                    </a:p>
                  </a:txBody>
                  <a:tcPr marL="9427" marR="9427" marT="9427"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ctr" fontAlgn="b"/>
                      <a:r>
                        <a:rPr lang="nl-NL" sz="1400" b="0" i="1" u="none" strike="noStrike">
                          <a:solidFill>
                            <a:srgbClr val="366092"/>
                          </a:solidFill>
                          <a:effectLst/>
                          <a:latin typeface="Calibri" panose="020F0502020204030204" pitchFamily="34" charset="0"/>
                        </a:rPr>
                        <a:t>29% </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r>
              <a:tr h="288038">
                <a:tc>
                  <a:txBody>
                    <a:bodyPr/>
                    <a:lstStyle/>
                    <a:p>
                      <a:pPr algn="l" fontAlgn="b"/>
                      <a:r>
                        <a:rPr lang="nl-NL" sz="1400" b="1" i="0" u="none" strike="noStrike">
                          <a:solidFill>
                            <a:srgbClr val="366092"/>
                          </a:solidFill>
                          <a:effectLst/>
                          <a:latin typeface="Calibri" panose="020F0502020204030204" pitchFamily="34" charset="0"/>
                        </a:rPr>
                        <a:t> </a:t>
                      </a:r>
                    </a:p>
                  </a:txBody>
                  <a:tcPr marL="9427" marR="9427" marT="9427" marB="0" anchor="b">
                    <a:lnL>
                      <a:noFill/>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0" i="0" u="none" strike="noStrike">
                          <a:solidFill>
                            <a:srgbClr val="538DD5"/>
                          </a:solidFill>
                          <a:effectLst/>
                          <a:latin typeface="Calibri" panose="020F0502020204030204" pitchFamily="34" charset="0"/>
                        </a:rPr>
                        <a:t> </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FFFFFF"/>
                    </a:solidFill>
                  </a:tcPr>
                </a:tc>
                <a:tc>
                  <a:txBody>
                    <a:bodyPr/>
                    <a:lstStyle/>
                    <a:p>
                      <a:pPr algn="r" fontAlgn="b"/>
                      <a:r>
                        <a:rPr lang="nl-NL" sz="1400" b="0" i="0" u="none" strike="noStrike">
                          <a:solidFill>
                            <a:srgbClr val="538DD5"/>
                          </a:solidFill>
                          <a:effectLst/>
                          <a:latin typeface="Microsoft Sans Serif" panose="020B0604020202020204" pitchFamily="34" charset="0"/>
                        </a:rPr>
                        <a:t> </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nl-NL" sz="1400" b="1" i="0" u="none" strike="noStrike">
                          <a:solidFill>
                            <a:srgbClr val="1F497D"/>
                          </a:solidFill>
                          <a:effectLst/>
                          <a:latin typeface="Calibri" panose="020F0502020204030204" pitchFamily="34" charset="0"/>
                        </a:rPr>
                        <a:t> </a:t>
                      </a:r>
                    </a:p>
                  </a:txBody>
                  <a:tcPr marL="9427" marR="9427" marT="9427"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FFFFFF"/>
                    </a:solidFill>
                  </a:tcPr>
                </a:tc>
                <a:tc>
                  <a:txBody>
                    <a:bodyPr/>
                    <a:lstStyle/>
                    <a:p>
                      <a:pPr algn="l" fontAlgn="ctr"/>
                      <a:r>
                        <a:rPr lang="nl-NL" sz="1400" b="1" i="0" u="none" strike="noStrike">
                          <a:effectLst/>
                          <a:latin typeface="Microsoft Sans Serif" panose="020B0604020202020204" pitchFamily="34" charset="0"/>
                        </a:rPr>
                        <a:t> </a:t>
                      </a:r>
                    </a:p>
                  </a:txBody>
                  <a:tcPr marL="9427" marR="9427" marT="9427"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0" i="1" u="none" strike="noStrike">
                          <a:solidFill>
                            <a:srgbClr val="366092"/>
                          </a:solidFill>
                          <a:effectLst/>
                          <a:latin typeface="Calibri" panose="020F0502020204030204" pitchFamily="34" charset="0"/>
                        </a:rPr>
                        <a:t> </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r>
              <a:tr h="288038">
                <a:tc>
                  <a:txBody>
                    <a:bodyPr/>
                    <a:lstStyle/>
                    <a:p>
                      <a:pPr algn="l" fontAlgn="b"/>
                      <a:r>
                        <a:rPr lang="nl-NL" sz="1400" b="0" i="0" u="none" strike="noStrike">
                          <a:solidFill>
                            <a:srgbClr val="366092"/>
                          </a:solidFill>
                          <a:effectLst/>
                          <a:latin typeface="Calibri" panose="020F0502020204030204" pitchFamily="34" charset="0"/>
                        </a:rPr>
                        <a:t>Resultaat deelnemingen</a:t>
                      </a:r>
                    </a:p>
                  </a:txBody>
                  <a:tcPr marL="9427" marR="9427" marT="9427" marB="0" anchor="b">
                    <a:lnL>
                      <a:noFill/>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ctr" fontAlgn="b"/>
                      <a:r>
                        <a:rPr lang="nl-NL" sz="1400" b="0" i="0" u="none" strike="noStrike">
                          <a:solidFill>
                            <a:srgbClr val="538DD5"/>
                          </a:solidFill>
                          <a:effectLst/>
                          <a:latin typeface="Calibri" panose="020F0502020204030204" pitchFamily="34" charset="0"/>
                        </a:rPr>
                        <a:t>0,0 </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r" fontAlgn="b"/>
                      <a:r>
                        <a:rPr lang="nl-NL" sz="1400" b="0" i="0" u="none" strike="noStrike">
                          <a:solidFill>
                            <a:srgbClr val="538DD5"/>
                          </a:solidFill>
                          <a:effectLst/>
                          <a:latin typeface="Microsoft Sans Serif" panose="020B0604020202020204" pitchFamily="34" charset="0"/>
                        </a:rPr>
                        <a:t> </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1" i="0" u="none" strike="noStrike">
                          <a:solidFill>
                            <a:srgbClr val="1F497D"/>
                          </a:solidFill>
                          <a:effectLst/>
                          <a:latin typeface="Calibri" panose="020F0502020204030204" pitchFamily="34" charset="0"/>
                        </a:rPr>
                        <a:t>0,0 </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l" fontAlgn="b"/>
                      <a:r>
                        <a:rPr lang="nl-NL" sz="1400" b="0" i="0" u="none" strike="noStrike">
                          <a:effectLst/>
                          <a:latin typeface="Microsoft Sans Serif" panose="020B0604020202020204" pitchFamily="34" charset="0"/>
                        </a:rPr>
                        <a:t> </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0" i="1" u="none" strike="noStrike">
                          <a:solidFill>
                            <a:srgbClr val="366092"/>
                          </a:solidFill>
                          <a:effectLst/>
                          <a:latin typeface="Calibri" panose="020F0502020204030204" pitchFamily="34" charset="0"/>
                        </a:rPr>
                        <a:t> </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r>
              <a:tr h="288038">
                <a:tc>
                  <a:txBody>
                    <a:bodyPr/>
                    <a:lstStyle/>
                    <a:p>
                      <a:pPr algn="l" fontAlgn="b"/>
                      <a:r>
                        <a:rPr lang="nl-NL" sz="1400" b="0" i="0" u="none" strike="noStrike">
                          <a:solidFill>
                            <a:srgbClr val="366092"/>
                          </a:solidFill>
                          <a:effectLst/>
                          <a:latin typeface="Calibri" panose="020F0502020204030204" pitchFamily="34" charset="0"/>
                        </a:rPr>
                        <a:t>Financiële baten &amp; lasten</a:t>
                      </a:r>
                    </a:p>
                  </a:txBody>
                  <a:tcPr marL="9427" marR="9427" marT="9427" marB="0" anchor="b">
                    <a:lnL>
                      <a:noFill/>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0" i="0" u="none" strike="noStrike">
                          <a:solidFill>
                            <a:srgbClr val="538DD5"/>
                          </a:solidFill>
                          <a:effectLst/>
                          <a:latin typeface="Calibri" panose="020F0502020204030204" pitchFamily="34" charset="0"/>
                        </a:rPr>
                        <a:t>(5,1)</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r" fontAlgn="b"/>
                      <a:r>
                        <a:rPr lang="nl-NL" sz="1400" b="0" i="0" u="none" strike="noStrike">
                          <a:solidFill>
                            <a:srgbClr val="538DD5"/>
                          </a:solidFill>
                          <a:effectLst/>
                          <a:latin typeface="Microsoft Sans Serif" panose="020B0604020202020204" pitchFamily="34" charset="0"/>
                        </a:rPr>
                        <a:t> </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1" i="0" u="none" strike="noStrike">
                          <a:solidFill>
                            <a:srgbClr val="1F497D"/>
                          </a:solidFill>
                          <a:effectLst/>
                          <a:latin typeface="Calibri" panose="020F0502020204030204" pitchFamily="34" charset="0"/>
                        </a:rPr>
                        <a:t>(5,6)</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l" fontAlgn="b"/>
                      <a:r>
                        <a:rPr lang="nl-NL" sz="1400" b="0" i="0" u="none" strike="noStrike">
                          <a:effectLst/>
                          <a:latin typeface="Microsoft Sans Serif" panose="020B0604020202020204" pitchFamily="34" charset="0"/>
                        </a:rPr>
                        <a:t> </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0" i="1" u="none" strike="noStrike">
                          <a:solidFill>
                            <a:srgbClr val="366092"/>
                          </a:solidFill>
                          <a:effectLst/>
                          <a:latin typeface="Calibri" panose="020F0502020204030204" pitchFamily="34" charset="0"/>
                        </a:rPr>
                        <a:t>9% </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r>
              <a:tr h="288038">
                <a:tc>
                  <a:txBody>
                    <a:bodyPr/>
                    <a:lstStyle/>
                    <a:p>
                      <a:pPr algn="l" fontAlgn="b"/>
                      <a:r>
                        <a:rPr lang="nl-NL" sz="1400" b="0" i="0" u="none" strike="noStrike">
                          <a:solidFill>
                            <a:srgbClr val="366092"/>
                          </a:solidFill>
                          <a:effectLst/>
                          <a:latin typeface="Calibri" panose="020F0502020204030204" pitchFamily="34" charset="0"/>
                        </a:rPr>
                        <a:t>Belastingen</a:t>
                      </a:r>
                    </a:p>
                  </a:txBody>
                  <a:tcPr marL="9427" marR="9427" marT="9427" marB="0" anchor="b">
                    <a:lnL>
                      <a:noFill/>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ctr" fontAlgn="b"/>
                      <a:r>
                        <a:rPr lang="nl-NL" sz="1400" b="0" i="0" u="none" strike="noStrike">
                          <a:solidFill>
                            <a:srgbClr val="538DD5"/>
                          </a:solidFill>
                          <a:effectLst/>
                          <a:latin typeface="Calibri" panose="020F0502020204030204" pitchFamily="34" charset="0"/>
                        </a:rPr>
                        <a:t>(6,8)</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r" fontAlgn="b"/>
                      <a:r>
                        <a:rPr lang="nl-NL" sz="1400" b="0" i="0" u="none" strike="noStrike">
                          <a:solidFill>
                            <a:srgbClr val="538DD5"/>
                          </a:solidFill>
                          <a:effectLst/>
                          <a:latin typeface="Microsoft Sans Serif" panose="020B0604020202020204" pitchFamily="34" charset="0"/>
                        </a:rPr>
                        <a:t> </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1" i="0" u="none" strike="noStrike">
                          <a:solidFill>
                            <a:srgbClr val="1F497D"/>
                          </a:solidFill>
                          <a:effectLst/>
                          <a:latin typeface="Calibri" panose="020F0502020204030204" pitchFamily="34" charset="0"/>
                        </a:rPr>
                        <a:t>(11,7)</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l" fontAlgn="b"/>
                      <a:r>
                        <a:rPr lang="nl-NL" sz="1400" b="0" i="0" u="none" strike="noStrike">
                          <a:effectLst/>
                          <a:latin typeface="Microsoft Sans Serif" panose="020B0604020202020204" pitchFamily="34" charset="0"/>
                        </a:rPr>
                        <a:t> </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0" i="1" u="none" strike="noStrike">
                          <a:solidFill>
                            <a:srgbClr val="366092"/>
                          </a:solidFill>
                          <a:effectLst/>
                          <a:latin typeface="Calibri" panose="020F0502020204030204" pitchFamily="34" charset="0"/>
                        </a:rPr>
                        <a:t>72% </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r>
              <a:tr h="288038">
                <a:tc>
                  <a:txBody>
                    <a:bodyPr/>
                    <a:lstStyle/>
                    <a:p>
                      <a:pPr algn="l" fontAlgn="b"/>
                      <a:r>
                        <a:rPr lang="nl-NL" sz="1400" b="0" i="0" u="none" strike="noStrike">
                          <a:solidFill>
                            <a:srgbClr val="366092"/>
                          </a:solidFill>
                          <a:effectLst/>
                          <a:latin typeface="Calibri" panose="020F0502020204030204" pitchFamily="34" charset="0"/>
                        </a:rPr>
                        <a:t> </a:t>
                      </a:r>
                    </a:p>
                  </a:txBody>
                  <a:tcPr marL="9427" marR="9427" marT="9427" marB="0" anchor="b">
                    <a:lnL>
                      <a:noFill/>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0" i="0" u="none" strike="noStrike">
                          <a:solidFill>
                            <a:srgbClr val="538DD5"/>
                          </a:solidFill>
                          <a:effectLst/>
                          <a:latin typeface="Calibri" panose="020F0502020204030204" pitchFamily="34" charset="0"/>
                        </a:rPr>
                        <a:t> </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nl-NL" sz="1400" b="0" i="0" u="none" strike="noStrike">
                          <a:solidFill>
                            <a:srgbClr val="538DD5"/>
                          </a:solidFill>
                          <a:effectLst/>
                          <a:latin typeface="Microsoft Sans Serif" panose="020B0604020202020204" pitchFamily="34" charset="0"/>
                        </a:rPr>
                        <a:t> </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1" i="0" u="none" strike="noStrike">
                          <a:solidFill>
                            <a:srgbClr val="1F497D"/>
                          </a:solidFill>
                          <a:effectLst/>
                          <a:latin typeface="Calibri" panose="020F0502020204030204" pitchFamily="34" charset="0"/>
                        </a:rPr>
                        <a:t> </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l-NL" sz="1400" b="0" i="0" u="none" strike="noStrike">
                          <a:effectLst/>
                          <a:latin typeface="Microsoft Sans Serif" panose="020B0604020202020204" pitchFamily="34" charset="0"/>
                        </a:rPr>
                        <a:t> </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0" i="1" u="none" strike="noStrike">
                          <a:solidFill>
                            <a:srgbClr val="366092"/>
                          </a:solidFill>
                          <a:effectLst/>
                          <a:latin typeface="Calibri" panose="020F0502020204030204" pitchFamily="34" charset="0"/>
                        </a:rPr>
                        <a:t> </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r>
              <a:tr h="288038">
                <a:tc>
                  <a:txBody>
                    <a:bodyPr/>
                    <a:lstStyle/>
                    <a:p>
                      <a:pPr algn="l" fontAlgn="b"/>
                      <a:r>
                        <a:rPr lang="nl-NL" sz="1600" b="1" i="0" u="none" strike="noStrike">
                          <a:solidFill>
                            <a:srgbClr val="366092"/>
                          </a:solidFill>
                          <a:effectLst/>
                          <a:latin typeface="Calibri" panose="020F0502020204030204" pitchFamily="34" charset="0"/>
                        </a:rPr>
                        <a:t>Netto operationeel resultaat</a:t>
                      </a:r>
                    </a:p>
                  </a:txBody>
                  <a:tcPr marL="9427" marR="9427" marT="9427"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nl-NL" sz="1400" b="1" i="0" u="none" strike="noStrike">
                          <a:solidFill>
                            <a:srgbClr val="538DD5"/>
                          </a:solidFill>
                          <a:effectLst/>
                          <a:latin typeface="Calibri" panose="020F0502020204030204" pitchFamily="34" charset="0"/>
                        </a:rPr>
                        <a:t>26,3 </a:t>
                      </a:r>
                    </a:p>
                  </a:txBody>
                  <a:tcPr marL="9427" marR="9427" marT="94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nl-NL" sz="1400" b="0" i="0" u="none" strike="noStrike" dirty="0">
                          <a:solidFill>
                            <a:srgbClr val="538DD5"/>
                          </a:solidFill>
                          <a:effectLst/>
                          <a:latin typeface="Microsoft Sans Serif" panose="020B0604020202020204" pitchFamily="34" charset="0"/>
                        </a:rPr>
                        <a:t> </a:t>
                      </a:r>
                    </a:p>
                  </a:txBody>
                  <a:tcPr marL="9427" marR="9427" marT="94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400" b="1" i="0" u="none" strike="noStrike">
                          <a:solidFill>
                            <a:srgbClr val="1F497D"/>
                          </a:solidFill>
                          <a:effectLst/>
                          <a:latin typeface="Calibri" panose="020F0502020204030204" pitchFamily="34" charset="0"/>
                        </a:rPr>
                        <a:t>31,9 </a:t>
                      </a:r>
                    </a:p>
                  </a:txBody>
                  <a:tcPr marL="9427" marR="9427" marT="94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l-NL" sz="1400" b="1" i="0" u="none" strike="noStrike">
                          <a:effectLst/>
                          <a:latin typeface="Microsoft Sans Serif" panose="020B0604020202020204" pitchFamily="34" charset="0"/>
                        </a:rPr>
                        <a:t> </a:t>
                      </a:r>
                    </a:p>
                  </a:txBody>
                  <a:tcPr marL="9427" marR="9427" marT="94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400" b="0" i="1" u="none" strike="noStrike">
                          <a:solidFill>
                            <a:srgbClr val="366092"/>
                          </a:solidFill>
                          <a:effectLst/>
                          <a:latin typeface="Calibri" panose="020F0502020204030204" pitchFamily="34" charset="0"/>
                        </a:rPr>
                        <a:t>21% </a:t>
                      </a:r>
                    </a:p>
                  </a:txBody>
                  <a:tcPr marL="9427" marR="9427" marT="94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r>
              <a:tr h="288038">
                <a:tc>
                  <a:txBody>
                    <a:bodyPr/>
                    <a:lstStyle/>
                    <a:p>
                      <a:pPr algn="l" fontAlgn="b"/>
                      <a:r>
                        <a:rPr lang="nl-NL" sz="1400" b="0" i="0" u="none" strike="noStrike">
                          <a:solidFill>
                            <a:srgbClr val="366092"/>
                          </a:solidFill>
                          <a:effectLst/>
                          <a:latin typeface="Calibri" panose="020F0502020204030204" pitchFamily="34" charset="0"/>
                        </a:rPr>
                        <a:t> </a:t>
                      </a:r>
                    </a:p>
                  </a:txBody>
                  <a:tcPr marL="9427" marR="9427" marT="9427"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400" b="0" i="0" u="none" strike="noStrike">
                          <a:solidFill>
                            <a:srgbClr val="538DD5"/>
                          </a:solidFill>
                          <a:effectLst/>
                          <a:latin typeface="Calibri" panose="020F0502020204030204" pitchFamily="34" charset="0"/>
                        </a:rPr>
                        <a:t> </a:t>
                      </a:r>
                    </a:p>
                  </a:txBody>
                  <a:tcPr marL="9427" marR="9427" marT="94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nl-NL" sz="1400" b="0" i="0" u="none" strike="noStrike">
                          <a:solidFill>
                            <a:srgbClr val="538DD5"/>
                          </a:solidFill>
                          <a:effectLst/>
                          <a:latin typeface="Microsoft Sans Serif" panose="020B0604020202020204" pitchFamily="34" charset="0"/>
                        </a:rPr>
                        <a:t> </a:t>
                      </a:r>
                    </a:p>
                  </a:txBody>
                  <a:tcPr marL="9427" marR="9427" marT="94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400" b="1" i="0" u="none" strike="noStrike">
                          <a:solidFill>
                            <a:srgbClr val="1F497D"/>
                          </a:solidFill>
                          <a:effectLst/>
                          <a:latin typeface="Calibri" panose="020F0502020204030204" pitchFamily="34" charset="0"/>
                        </a:rPr>
                        <a:t> </a:t>
                      </a:r>
                    </a:p>
                  </a:txBody>
                  <a:tcPr marL="9427" marR="9427" marT="94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nl-NL" sz="1400" b="0" i="0" u="none" strike="noStrike">
                          <a:effectLst/>
                          <a:latin typeface="Microsoft Sans Serif" panose="020B0604020202020204" pitchFamily="34" charset="0"/>
                        </a:rPr>
                        <a:t> </a:t>
                      </a:r>
                    </a:p>
                  </a:txBody>
                  <a:tcPr marL="9427" marR="9427" marT="94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400" b="0" i="1" u="none" strike="noStrike">
                          <a:solidFill>
                            <a:srgbClr val="366092"/>
                          </a:solidFill>
                          <a:effectLst/>
                          <a:latin typeface="Calibri" panose="020F0502020204030204" pitchFamily="34" charset="0"/>
                        </a:rPr>
                        <a:t> </a:t>
                      </a:r>
                    </a:p>
                  </a:txBody>
                  <a:tcPr marL="9427" marR="9427" marT="94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88038">
                <a:tc>
                  <a:txBody>
                    <a:bodyPr/>
                    <a:lstStyle/>
                    <a:p>
                      <a:pPr algn="l" fontAlgn="b"/>
                      <a:r>
                        <a:rPr lang="nl-NL" sz="1400" b="0" i="0" u="none" strike="noStrike">
                          <a:solidFill>
                            <a:srgbClr val="366092"/>
                          </a:solidFill>
                          <a:effectLst/>
                          <a:latin typeface="Calibri" panose="020F0502020204030204" pitchFamily="34" charset="0"/>
                        </a:rPr>
                        <a:t>Incidentele baten &amp; lasten</a:t>
                      </a:r>
                    </a:p>
                  </a:txBody>
                  <a:tcPr marL="9427" marR="9427" marT="9427"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nl-NL" sz="1400" b="0" i="0" u="none" strike="noStrike">
                          <a:solidFill>
                            <a:srgbClr val="538DD5"/>
                          </a:solidFill>
                          <a:effectLst/>
                          <a:latin typeface="Calibri" panose="020F0502020204030204" pitchFamily="34" charset="0"/>
                        </a:rPr>
                        <a:t>1,2 </a:t>
                      </a:r>
                    </a:p>
                  </a:txBody>
                  <a:tcPr marL="9427" marR="9427" marT="94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r>
                        <a:rPr lang="nl-NL" sz="1400" b="0" i="0" u="none" strike="noStrike">
                          <a:solidFill>
                            <a:srgbClr val="538DD5"/>
                          </a:solidFill>
                          <a:effectLst/>
                          <a:latin typeface="Microsoft Sans Serif" panose="020B0604020202020204" pitchFamily="34" charset="0"/>
                        </a:rPr>
                        <a:t> </a:t>
                      </a:r>
                    </a:p>
                  </a:txBody>
                  <a:tcPr marL="9427" marR="9427" marT="94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400" b="1" i="0" u="none" strike="noStrike" dirty="0" smtClean="0">
                          <a:solidFill>
                            <a:srgbClr val="1F497D"/>
                          </a:solidFill>
                          <a:effectLst/>
                          <a:latin typeface="Calibri" panose="020F0502020204030204" pitchFamily="34" charset="0"/>
                        </a:rPr>
                        <a:t>0,0</a:t>
                      </a:r>
                      <a:endParaRPr lang="nl-NL" sz="1400" b="1" i="0" u="none" strike="noStrike" dirty="0">
                        <a:solidFill>
                          <a:srgbClr val="1F497D"/>
                        </a:solidFill>
                        <a:effectLst/>
                        <a:latin typeface="Calibri" panose="020F0502020204030204" pitchFamily="34" charset="0"/>
                      </a:endParaRPr>
                    </a:p>
                  </a:txBody>
                  <a:tcPr marL="9427" marR="9427" marT="94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l" fontAlgn="b"/>
                      <a:r>
                        <a:rPr lang="nl-NL" sz="1400" b="0" i="0" u="none" strike="noStrike">
                          <a:effectLst/>
                          <a:latin typeface="Microsoft Sans Serif" panose="020B0604020202020204" pitchFamily="34" charset="0"/>
                        </a:rPr>
                        <a:t> </a:t>
                      </a:r>
                    </a:p>
                  </a:txBody>
                  <a:tcPr marL="9427" marR="9427" marT="94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400" b="0" i="0" u="none" strike="noStrike">
                          <a:effectLst/>
                          <a:latin typeface="Microsoft Sans Serif" panose="020B0604020202020204" pitchFamily="34" charset="0"/>
                        </a:rPr>
                        <a:t> </a:t>
                      </a:r>
                    </a:p>
                  </a:txBody>
                  <a:tcPr marL="9427" marR="9427" marT="94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r>
              <a:tr h="176598">
                <a:tc>
                  <a:txBody>
                    <a:bodyPr/>
                    <a:lstStyle/>
                    <a:p>
                      <a:pPr algn="l" fontAlgn="b"/>
                      <a:endParaRPr lang="nl-NL" sz="1000" b="0" i="0" u="none" strike="noStrike">
                        <a:effectLst/>
                        <a:latin typeface="Microsoft Sans Serif" panose="020B0604020202020204" pitchFamily="34" charset="0"/>
                      </a:endParaRPr>
                    </a:p>
                  </a:txBody>
                  <a:tcPr marL="9427" marR="9427" marT="942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nl-NL" sz="1000" b="0" i="0" u="none" strike="noStrike">
                          <a:effectLst/>
                          <a:latin typeface="Microsoft Sans Serif" panose="020B0604020202020204" pitchFamily="34" charset="0"/>
                        </a:rPr>
                        <a:t> </a:t>
                      </a:r>
                    </a:p>
                  </a:txBody>
                  <a:tcPr marL="9427" marR="9427" marT="94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1F497D"/>
                      </a:solidFill>
                      <a:prstDash val="solid"/>
                      <a:round/>
                      <a:headEnd type="none" w="med" len="med"/>
                      <a:tailEnd type="none" w="med" len="med"/>
                    </a:lnB>
                  </a:tcPr>
                </a:tc>
                <a:tc>
                  <a:txBody>
                    <a:bodyPr/>
                    <a:lstStyle/>
                    <a:p>
                      <a:pPr algn="r" fontAlgn="b"/>
                      <a:endParaRPr lang="nl-NL" sz="1000" b="0" i="0" u="none" strike="noStrike">
                        <a:effectLst/>
                        <a:latin typeface="Microsoft Sans Serif" panose="020B0604020202020204" pitchFamily="34" charset="0"/>
                      </a:endParaRPr>
                    </a:p>
                  </a:txBody>
                  <a:tcPr marL="9427" marR="9427" marT="94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nl-NL" sz="1000" b="1" i="0" u="none" strike="noStrike">
                          <a:effectLst/>
                          <a:latin typeface="Microsoft Sans Serif" panose="020B0604020202020204" pitchFamily="34" charset="0"/>
                        </a:rPr>
                        <a:t> </a:t>
                      </a:r>
                    </a:p>
                  </a:txBody>
                  <a:tcPr marL="9427" marR="9427" marT="94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1F497D"/>
                      </a:solidFill>
                      <a:prstDash val="solid"/>
                      <a:round/>
                      <a:headEnd type="none" w="med" len="med"/>
                      <a:tailEnd type="none" w="med" len="med"/>
                    </a:lnB>
                  </a:tcPr>
                </a:tc>
                <a:tc>
                  <a:txBody>
                    <a:bodyPr/>
                    <a:lstStyle/>
                    <a:p>
                      <a:pPr algn="l" fontAlgn="b"/>
                      <a:endParaRPr lang="nl-NL" sz="1000" b="1" i="0" u="none" strike="noStrike">
                        <a:effectLst/>
                        <a:latin typeface="Microsoft Sans Serif" panose="020B0604020202020204" pitchFamily="34" charset="0"/>
                      </a:endParaRPr>
                    </a:p>
                  </a:txBody>
                  <a:tcPr marL="9427" marR="9427" marT="94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000" b="0" i="0" u="none" strike="noStrike">
                          <a:effectLst/>
                          <a:latin typeface="Microsoft Sans Serif" panose="020B0604020202020204" pitchFamily="34" charset="0"/>
                        </a:rPr>
                        <a:t> </a:t>
                      </a:r>
                    </a:p>
                  </a:txBody>
                  <a:tcPr marL="9427" marR="9427" marT="94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1F497D"/>
                      </a:solidFill>
                      <a:prstDash val="solid"/>
                      <a:round/>
                      <a:headEnd type="none" w="med" len="med"/>
                      <a:tailEnd type="none" w="med" len="med"/>
                    </a:lnB>
                  </a:tcPr>
                </a:tc>
              </a:tr>
              <a:tr h="288038">
                <a:tc>
                  <a:txBody>
                    <a:bodyPr/>
                    <a:lstStyle/>
                    <a:p>
                      <a:pPr algn="l" fontAlgn="b"/>
                      <a:r>
                        <a:rPr lang="nl-NL" sz="1600" b="1" i="0" u="none" strike="noStrike">
                          <a:solidFill>
                            <a:srgbClr val="366092"/>
                          </a:solidFill>
                          <a:effectLst/>
                          <a:latin typeface="Calibri" panose="020F0502020204030204" pitchFamily="34" charset="0"/>
                        </a:rPr>
                        <a:t>Nettowinst</a:t>
                      </a:r>
                    </a:p>
                  </a:txBody>
                  <a:tcPr marL="9427" marR="9427" marT="9427" marB="0" anchor="b">
                    <a:lnL>
                      <a:noFill/>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ctr" fontAlgn="b"/>
                      <a:r>
                        <a:rPr lang="nl-NL" sz="1400" b="1" i="0" u="none" strike="noStrike" dirty="0">
                          <a:solidFill>
                            <a:srgbClr val="538DD5"/>
                          </a:solidFill>
                          <a:effectLst/>
                          <a:latin typeface="Calibri" panose="020F0502020204030204" pitchFamily="34" charset="0"/>
                        </a:rPr>
                        <a:t>27,5 </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25400" cap="flat" cmpd="dbl" algn="ctr">
                      <a:solidFill>
                        <a:srgbClr val="1F497D"/>
                      </a:solidFill>
                      <a:prstDash val="solid"/>
                      <a:round/>
                      <a:headEnd type="none" w="med" len="med"/>
                      <a:tailEnd type="none" w="med" len="med"/>
                    </a:lnB>
                    <a:solidFill>
                      <a:srgbClr val="DCE6F1"/>
                    </a:solidFill>
                  </a:tcPr>
                </a:tc>
                <a:tc>
                  <a:txBody>
                    <a:bodyPr/>
                    <a:lstStyle/>
                    <a:p>
                      <a:pPr algn="r" fontAlgn="b"/>
                      <a:endParaRPr lang="nl-NL" sz="1400" b="0" i="0" u="none" strike="noStrike">
                        <a:solidFill>
                          <a:srgbClr val="538DD5"/>
                        </a:solidFill>
                        <a:effectLst/>
                        <a:latin typeface="Microsoft Sans Serif" panose="020B0604020202020204" pitchFamily="34" charset="0"/>
                      </a:endParaRP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ctr" fontAlgn="b"/>
                      <a:r>
                        <a:rPr lang="nl-NL" sz="1400" b="1" i="0" u="none" strike="noStrike">
                          <a:solidFill>
                            <a:srgbClr val="1F497D"/>
                          </a:solidFill>
                          <a:effectLst/>
                          <a:latin typeface="Calibri" panose="020F0502020204030204" pitchFamily="34" charset="0"/>
                        </a:rPr>
                        <a:t>31,9 </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25400" cap="flat" cmpd="dbl" algn="ctr">
                      <a:solidFill>
                        <a:srgbClr val="1F497D"/>
                      </a:solidFill>
                      <a:prstDash val="solid"/>
                      <a:round/>
                      <a:headEnd type="none" w="med" len="med"/>
                      <a:tailEnd type="none" w="med" len="med"/>
                    </a:lnB>
                    <a:solidFill>
                      <a:srgbClr val="DCE6F1"/>
                    </a:solidFill>
                  </a:tcPr>
                </a:tc>
                <a:tc>
                  <a:txBody>
                    <a:bodyPr/>
                    <a:lstStyle/>
                    <a:p>
                      <a:pPr algn="l" fontAlgn="b"/>
                      <a:endParaRPr lang="nl-NL" sz="1400" b="1" i="0" u="none" strike="noStrike">
                        <a:effectLst/>
                        <a:latin typeface="Microsoft Sans Serif" panose="020B0604020202020204" pitchFamily="34" charset="0"/>
                      </a:endParaRP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ctr" fontAlgn="b"/>
                      <a:r>
                        <a:rPr lang="nl-NL" sz="1400" b="0" i="1" u="none" strike="noStrike" dirty="0">
                          <a:solidFill>
                            <a:srgbClr val="366092"/>
                          </a:solidFill>
                          <a:effectLst/>
                          <a:latin typeface="Calibri" panose="020F0502020204030204" pitchFamily="34" charset="0"/>
                        </a:rPr>
                        <a:t>16% </a:t>
                      </a:r>
                    </a:p>
                  </a:txBody>
                  <a:tcPr marL="9427" marR="9427" marT="9427"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25400" cap="flat" cmpd="dbl" algn="ctr">
                      <a:solidFill>
                        <a:srgbClr val="1F497D"/>
                      </a:solidFill>
                      <a:prstDash val="solid"/>
                      <a:round/>
                      <a:headEnd type="none" w="med" len="med"/>
                      <a:tailEnd type="none" w="med" len="med"/>
                    </a:lnB>
                    <a:solidFill>
                      <a:srgbClr val="DCE6F1"/>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a:xfrm>
            <a:off x="971550" y="188913"/>
            <a:ext cx="3600450" cy="863600"/>
          </a:xfrm>
          <a:noFill/>
          <a:ln>
            <a:miter lim="800000"/>
            <a:headEnd/>
            <a:tailEnd/>
          </a:ln>
        </p:spPr>
        <p:txBody>
          <a:bodyPr/>
          <a:lstStyle/>
          <a:p>
            <a:r>
              <a:rPr lang="nl-NL" altLang="en-US" smtClean="0">
                <a:latin typeface="Calibri" pitchFamily="34" charset="0"/>
              </a:rPr>
              <a:t>Toegevoegde waarde</a:t>
            </a:r>
            <a:endParaRPr lang="en-US" altLang="en-US" smtClean="0">
              <a:latin typeface="Calibri" pitchFamily="34" charset="0"/>
            </a:endParaRPr>
          </a:p>
        </p:txBody>
      </p:sp>
      <p:sp>
        <p:nvSpPr>
          <p:cNvPr id="22531" name="Tijdelijke aanduiding voor tekst 2"/>
          <p:cNvSpPr>
            <a:spLocks noGrp="1"/>
          </p:cNvSpPr>
          <p:nvPr>
            <p:ph type="body" idx="1"/>
          </p:nvPr>
        </p:nvSpPr>
        <p:spPr>
          <a:xfrm>
            <a:off x="966788" y="3500438"/>
            <a:ext cx="7921625" cy="2879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p>
            <a:pPr>
              <a:buFontTx/>
              <a:buChar char="•"/>
              <a:defRPr/>
            </a:pPr>
            <a:r>
              <a:rPr lang="nl-NL" altLang="en-US" dirty="0" smtClean="0">
                <a:latin typeface="Calibri" panose="020F0502020204030204" pitchFamily="34" charset="0"/>
              </a:rPr>
              <a:t>Toegevoegde waarde stijgt met 16% naar €180 mln. (2014: €155 mln.)</a:t>
            </a:r>
          </a:p>
          <a:p>
            <a:pPr>
              <a:buFontTx/>
              <a:buChar char="•"/>
              <a:defRPr/>
            </a:pPr>
            <a:endParaRPr lang="nl-NL" altLang="en-US" dirty="0" smtClean="0">
              <a:latin typeface="Calibri" panose="020F0502020204030204" pitchFamily="34" charset="0"/>
            </a:endParaRPr>
          </a:p>
          <a:p>
            <a:pPr>
              <a:buFontTx/>
              <a:buChar char="•"/>
              <a:defRPr/>
            </a:pPr>
            <a:r>
              <a:rPr lang="nl-NL" altLang="en-US" dirty="0" smtClean="0">
                <a:latin typeface="Calibri" panose="020F0502020204030204" pitchFamily="34" charset="0"/>
              </a:rPr>
              <a:t>Toegevoegde waarde in percentage van omzet neemt toe van 30,6% naar 31,4% door:</a:t>
            </a:r>
          </a:p>
          <a:p>
            <a:pPr lvl="1">
              <a:buFontTx/>
              <a:buChar char="•"/>
              <a:defRPr/>
            </a:pPr>
            <a:r>
              <a:rPr lang="nl-NL" altLang="en-US" sz="1600" dirty="0" smtClean="0">
                <a:latin typeface="Calibri" panose="020F0502020204030204" pitchFamily="34" charset="0"/>
              </a:rPr>
              <a:t>Een verbetering in de onderliggende marges en de verkoopmix</a:t>
            </a:r>
          </a:p>
          <a:p>
            <a:pPr lvl="1">
              <a:buFontTx/>
              <a:buChar char="•"/>
              <a:defRPr/>
            </a:pPr>
            <a:r>
              <a:rPr lang="nl-NL" altLang="en-US" sz="1600" dirty="0" smtClean="0">
                <a:latin typeface="Calibri" panose="020F0502020204030204" pitchFamily="34" charset="0"/>
              </a:rPr>
              <a:t>In de eerste helft van 2015 zijn minder fietsen met korting verkocht vergeleken met dezelfde periode in 2014</a:t>
            </a:r>
          </a:p>
          <a:p>
            <a:pPr lvl="1">
              <a:buFontTx/>
              <a:buChar char="•"/>
              <a:defRPr/>
            </a:pPr>
            <a:r>
              <a:rPr lang="nl-NL" altLang="en-US" sz="1600" dirty="0">
                <a:latin typeface="Calibri" panose="020F0502020204030204" pitchFamily="34" charset="0"/>
              </a:rPr>
              <a:t>Nadelen van extra valuta aankopen beperkt</a:t>
            </a:r>
          </a:p>
          <a:p>
            <a:pPr marL="479425" lvl="1" indent="0">
              <a:buFont typeface="Arial"/>
              <a:buNone/>
              <a:defRPr/>
            </a:pPr>
            <a:endParaRPr lang="nl-NL" altLang="en-US" dirty="0" smtClean="0">
              <a:latin typeface="Calibri" panose="020F0502020204030204" pitchFamily="34" charset="0"/>
            </a:endParaRPr>
          </a:p>
          <a:p>
            <a:pPr>
              <a:buFontTx/>
              <a:buChar char="•"/>
              <a:defRPr/>
            </a:pPr>
            <a:endParaRPr lang="nl-NL" altLang="en-US" dirty="0" smtClean="0">
              <a:latin typeface="Calibri" panose="020F0502020204030204" pitchFamily="34" charset="0"/>
            </a:endParaRPr>
          </a:p>
        </p:txBody>
      </p:sp>
      <p:sp>
        <p:nvSpPr>
          <p:cNvPr id="23556" name="Tijdelijke aanduiding voor datum 3"/>
          <p:cNvSpPr>
            <a:spLocks noGrp="1"/>
          </p:cNvSpPr>
          <p:nvPr>
            <p:ph type="dt" sz="quarter" idx="10"/>
          </p:nvPr>
        </p:nvSpPr>
        <p:spPr>
          <a:noFill/>
          <a:ln>
            <a:miter lim="800000"/>
            <a:headEnd/>
            <a:tailEnd/>
          </a:ln>
        </p:spPr>
        <p:txBody>
          <a:bodyPr/>
          <a:lstStyle/>
          <a:p>
            <a:r>
              <a:rPr lang="nl-NL" altLang="nl-NL" smtClean="0"/>
              <a:t>24 juli 2015</a:t>
            </a:r>
            <a:endParaRPr lang="en-US" altLang="nl-NL" smtClean="0"/>
          </a:p>
        </p:txBody>
      </p:sp>
      <p:sp>
        <p:nvSpPr>
          <p:cNvPr id="23557" name="Tijdelijke aanduiding voor voettekst 4"/>
          <p:cNvSpPr>
            <a:spLocks noGrp="1"/>
          </p:cNvSpPr>
          <p:nvPr>
            <p:ph type="ftr" sz="quarter" idx="11"/>
          </p:nvPr>
        </p:nvSpPr>
        <p:spPr>
          <a:noFill/>
          <a:ln>
            <a:miter lim="800000"/>
            <a:headEnd/>
            <a:tailEnd/>
          </a:ln>
        </p:spPr>
        <p:txBody>
          <a:bodyPr/>
          <a:lstStyle/>
          <a:p>
            <a:r>
              <a:rPr lang="en-US" altLang="en-US" smtClean="0">
                <a:latin typeface="Calibri" pitchFamily="34" charset="0"/>
                <a:ea typeface="ＭＳ Ｐゴシック" pitchFamily="34" charset="-128"/>
              </a:rPr>
              <a:t>Accell Group N.V. - Presentatie halfjaarcijfers 2015</a:t>
            </a:r>
          </a:p>
        </p:txBody>
      </p:sp>
      <p:sp>
        <p:nvSpPr>
          <p:cNvPr id="23558" name="Tijdelijke aanduiding voor dianummer 5"/>
          <p:cNvSpPr>
            <a:spLocks noGrp="1"/>
          </p:cNvSpPr>
          <p:nvPr>
            <p:ph type="sldNum" sz="quarter" idx="12"/>
          </p:nvPr>
        </p:nvSpPr>
        <p:spPr>
          <a:noFill/>
          <a:ln>
            <a:miter lim="800000"/>
            <a:headEnd/>
            <a:tailEnd/>
          </a:ln>
        </p:spPr>
        <p:txBody>
          <a:bodyPr/>
          <a:lstStyle/>
          <a:p>
            <a:fld id="{9BB7A915-F3ED-43C0-ADFD-ECE1C1670165}" type="slidenum">
              <a:rPr lang="en-US" altLang="nl-NL"/>
              <a:pPr/>
              <a:t>14</a:t>
            </a:fld>
            <a:endParaRPr lang="en-US" altLang="nl-NL"/>
          </a:p>
        </p:txBody>
      </p:sp>
      <p:graphicFrame>
        <p:nvGraphicFramePr>
          <p:cNvPr id="6" name="Tabel 5"/>
          <p:cNvGraphicFramePr>
            <a:graphicFrameLocks noGrp="1"/>
          </p:cNvGraphicFramePr>
          <p:nvPr/>
        </p:nvGraphicFramePr>
        <p:xfrm>
          <a:off x="971550" y="1268413"/>
          <a:ext cx="5321301" cy="1916112"/>
        </p:xfrm>
        <a:graphic>
          <a:graphicData uri="http://schemas.openxmlformats.org/drawingml/2006/table">
            <a:tbl>
              <a:tblPr/>
              <a:tblGrid>
                <a:gridCol w="2497430"/>
                <a:gridCol w="713099"/>
                <a:gridCol w="443706"/>
                <a:gridCol w="713099"/>
                <a:gridCol w="431028"/>
                <a:gridCol w="522939"/>
              </a:tblGrid>
              <a:tr h="338719">
                <a:tc>
                  <a:txBody>
                    <a:bodyPr/>
                    <a:lstStyle/>
                    <a:p>
                      <a:pPr algn="l" fontAlgn="b"/>
                      <a:r>
                        <a:rPr lang="en-US" sz="1600" b="1" i="0" u="none" strike="noStrike" dirty="0">
                          <a:solidFill>
                            <a:srgbClr val="1F497D"/>
                          </a:solidFill>
                          <a:effectLst/>
                          <a:latin typeface="Calibri" panose="020F0502020204030204" pitchFamily="34" charset="0"/>
                        </a:rPr>
                        <a:t>(x € </a:t>
                      </a:r>
                      <a:r>
                        <a:rPr lang="en-US" sz="1600" b="1" i="0" u="none" strike="noStrike" dirty="0" err="1">
                          <a:solidFill>
                            <a:srgbClr val="1F497D"/>
                          </a:solidFill>
                          <a:effectLst/>
                          <a:latin typeface="Calibri" panose="020F0502020204030204" pitchFamily="34" charset="0"/>
                        </a:rPr>
                        <a:t>mln</a:t>
                      </a:r>
                      <a:r>
                        <a:rPr lang="en-US" sz="1600" b="1" i="0" u="none" strike="noStrike" dirty="0">
                          <a:solidFill>
                            <a:srgbClr val="1F497D"/>
                          </a:solidFill>
                          <a:effectLst/>
                          <a:latin typeface="Calibri" panose="020F0502020204030204" pitchFamily="34" charset="0"/>
                        </a:rPr>
                        <a:t>.)</a:t>
                      </a:r>
                    </a:p>
                  </a:txBody>
                  <a:tcPr marL="9525" marR="9525" marT="9525" marB="0" anchor="b">
                    <a:lnL>
                      <a:noFill/>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en-US" sz="1400" b="1" i="0" u="none" strike="noStrike">
                          <a:solidFill>
                            <a:srgbClr val="538DD5"/>
                          </a:solidFill>
                          <a:effectLst/>
                          <a:latin typeface="Calibri" panose="020F0502020204030204" pitchFamily="34" charset="0"/>
                        </a:rPr>
                        <a:t>H1 2014</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DCE6F1"/>
                    </a:solidFill>
                  </a:tcPr>
                </a:tc>
                <a:tc>
                  <a:txBody>
                    <a:bodyPr/>
                    <a:lstStyle/>
                    <a:p>
                      <a:pPr algn="ctr" fontAlgn="b"/>
                      <a:r>
                        <a:rPr lang="en-US" sz="1400" b="1" i="0" u="none" strike="noStrike">
                          <a:solidFill>
                            <a:srgbClr val="538DD5"/>
                          </a:solidFill>
                          <a:effectLst/>
                          <a:latin typeface="Calibri" panose="020F050202020403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en-US" sz="1400" b="1" i="0" u="none" strike="noStrike">
                          <a:solidFill>
                            <a:srgbClr val="366092"/>
                          </a:solidFill>
                          <a:effectLst/>
                          <a:latin typeface="Calibri" panose="020F0502020204030204" pitchFamily="34" charset="0"/>
                        </a:rPr>
                        <a:t>H1 2015</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DCE6F1"/>
                    </a:solidFill>
                  </a:tcPr>
                </a:tc>
                <a:tc>
                  <a:txBody>
                    <a:bodyPr/>
                    <a:lstStyle/>
                    <a:p>
                      <a:pPr algn="ctr" fontAlgn="b"/>
                      <a:endParaRPr lang="en-US" sz="1600" b="1" i="0" u="none" strike="noStrike">
                        <a:effectLst/>
                        <a:latin typeface="Microsoft Sans Serif" panose="020B0604020202020204" pitchFamily="34" charset="0"/>
                      </a:endParaRP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ctr" fontAlgn="b"/>
                      <a:r>
                        <a:rPr lang="en-US" sz="1400" b="1" i="0" u="none" strike="noStrike">
                          <a:solidFill>
                            <a:srgbClr val="366092"/>
                          </a:solidFill>
                          <a:effectLst/>
                          <a:latin typeface="Calibri" panose="020F0502020204030204" pitchFamily="34" charset="0"/>
                        </a:rPr>
                        <a:t>∆ HY</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DCE6F1"/>
                    </a:solidFill>
                  </a:tcPr>
                </a:tc>
              </a:tr>
              <a:tr h="257184">
                <a:tc>
                  <a:txBody>
                    <a:bodyPr/>
                    <a:lstStyle/>
                    <a:p>
                      <a:pPr algn="l" fontAlgn="b"/>
                      <a:endParaRPr lang="en-US" sz="1600" b="0" i="0" u="none" strike="noStrike" dirty="0">
                        <a:effectLst/>
                        <a:latin typeface="Microsoft Sans Serif" panose="020B0604020202020204" pitchFamily="34" charset="0"/>
                      </a:endParaRPr>
                    </a:p>
                  </a:txBody>
                  <a:tcPr marL="9525" marR="9525" marT="9525" marB="0" anchor="b">
                    <a:lnL>
                      <a:noFill/>
                    </a:lnL>
                    <a:lnR w="6350" cap="flat" cmpd="sng" algn="ctr">
                      <a:solidFill>
                        <a:srgbClr val="1F497D"/>
                      </a:solidFill>
                      <a:prstDash val="solid"/>
                      <a:round/>
                      <a:headEnd type="none" w="med" len="med"/>
                      <a:tailEnd type="none" w="med" len="med"/>
                    </a:lnR>
                    <a:lnT>
                      <a:noFill/>
                    </a:lnT>
                    <a:lnB>
                      <a:noFill/>
                    </a:lnB>
                  </a:tcPr>
                </a:tc>
                <a:tc>
                  <a:txBody>
                    <a:bodyPr/>
                    <a:lstStyle/>
                    <a:p>
                      <a:pPr algn="l" fontAlgn="b"/>
                      <a:r>
                        <a:rPr lang="en-US" sz="1600" b="0" i="0" u="none" strike="noStrike">
                          <a:solidFill>
                            <a:srgbClr val="538DD5"/>
                          </a:solidFill>
                          <a:effectLst/>
                          <a:latin typeface="Microsoft Sans Serif"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r" fontAlgn="b"/>
                      <a:endParaRPr lang="en-US" sz="1600" b="0" i="0" u="none" strike="noStrike">
                        <a:solidFill>
                          <a:srgbClr val="538DD5"/>
                        </a:solidFill>
                        <a:effectLst/>
                        <a:latin typeface="Microsoft Sans Serif" panose="020B0604020202020204" pitchFamily="34" charset="0"/>
                      </a:endParaRP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l" fontAlgn="b"/>
                      <a:r>
                        <a:rPr lang="en-US" sz="1600" b="1" i="0" u="none" strike="noStrike">
                          <a:effectLst/>
                          <a:latin typeface="Microsoft Sans Serif"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l" fontAlgn="b"/>
                      <a:endParaRPr lang="en-US" sz="1600" b="1" i="0" u="none" strike="noStrike">
                        <a:effectLst/>
                        <a:latin typeface="Microsoft Sans Serif" panose="020B0604020202020204" pitchFamily="34" charset="0"/>
                      </a:endParaRP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ctr" fontAlgn="b"/>
                      <a:r>
                        <a:rPr lang="en-US" sz="1600" b="0" i="0" u="none" strike="noStrike">
                          <a:effectLst/>
                          <a:latin typeface="Microsoft Sans Serif"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r>
              <a:tr h="266709">
                <a:tc>
                  <a:txBody>
                    <a:bodyPr/>
                    <a:lstStyle/>
                    <a:p>
                      <a:pPr algn="l" fontAlgn="b"/>
                      <a:r>
                        <a:rPr lang="en-US" sz="1400" b="0" i="0" u="none" strike="noStrike">
                          <a:solidFill>
                            <a:srgbClr val="366092"/>
                          </a:solidFill>
                          <a:effectLst/>
                          <a:latin typeface="Calibri" panose="020F0502020204030204" pitchFamily="34" charset="0"/>
                        </a:rPr>
                        <a:t>Netto-omzet</a:t>
                      </a:r>
                    </a:p>
                  </a:txBody>
                  <a:tcPr marL="9525" marR="9525" marT="9525" marB="0" anchor="b">
                    <a:lnL>
                      <a:noFill/>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ctr" fontAlgn="b"/>
                      <a:r>
                        <a:rPr lang="en-US" sz="1400" b="0" i="0" u="none" strike="noStrike">
                          <a:solidFill>
                            <a:srgbClr val="538DD5"/>
                          </a:solidFill>
                          <a:effectLst/>
                          <a:latin typeface="Calibri" panose="020F0502020204030204" pitchFamily="34" charset="0"/>
                        </a:rPr>
                        <a:t>506,2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r" fontAlgn="b"/>
                      <a:endParaRPr lang="en-US" sz="1400" b="0" i="0" u="none" strike="noStrike">
                        <a:solidFill>
                          <a:srgbClr val="538DD5"/>
                        </a:solidFill>
                        <a:effectLst/>
                        <a:latin typeface="Microsoft Sans Serif" panose="020B0604020202020204" pitchFamily="34" charset="0"/>
                      </a:endParaRP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ctr" fontAlgn="b"/>
                      <a:r>
                        <a:rPr lang="en-US" sz="1400" b="0" i="0" u="none" strike="noStrike">
                          <a:solidFill>
                            <a:srgbClr val="366092"/>
                          </a:solidFill>
                          <a:effectLst/>
                          <a:latin typeface="Calibri" panose="020F0502020204030204" pitchFamily="34" charset="0"/>
                        </a:rPr>
                        <a:t>573,8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l" fontAlgn="b"/>
                      <a:endParaRPr lang="en-US" sz="1400" b="0" i="0" u="none" strike="noStrike">
                        <a:effectLst/>
                        <a:latin typeface="Microsoft Sans Serif" panose="020B0604020202020204" pitchFamily="34" charset="0"/>
                      </a:endParaRP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ctr" fontAlgn="b"/>
                      <a:r>
                        <a:rPr lang="en-US" sz="1400" b="0" i="1" u="none" strike="noStrike">
                          <a:solidFill>
                            <a:srgbClr val="366092"/>
                          </a:solidFill>
                          <a:effectLst/>
                          <a:latin typeface="Calibri" panose="020F0502020204030204" pitchFamily="34" charset="0"/>
                        </a:rPr>
                        <a:t>13%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r>
              <a:tr h="266709">
                <a:tc>
                  <a:txBody>
                    <a:bodyPr/>
                    <a:lstStyle/>
                    <a:p>
                      <a:pPr algn="l" fontAlgn="b"/>
                      <a:r>
                        <a:rPr lang="en-US" sz="1400" b="0" i="0" u="none" strike="noStrike">
                          <a:solidFill>
                            <a:srgbClr val="366092"/>
                          </a:solidFill>
                          <a:effectLst/>
                          <a:latin typeface="Calibri" panose="020F0502020204030204" pitchFamily="34" charset="0"/>
                        </a:rPr>
                        <a:t>Materiaalkosten</a:t>
                      </a:r>
                    </a:p>
                  </a:txBody>
                  <a:tcPr marL="9525" marR="9525" marT="9525" marB="0" anchor="b">
                    <a:lnL>
                      <a:noFill/>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en-US" sz="1400" b="0" i="0" u="none" strike="noStrike">
                          <a:solidFill>
                            <a:srgbClr val="538DD5"/>
                          </a:solidFill>
                          <a:effectLst/>
                          <a:latin typeface="Calibri" panose="020F0502020204030204" pitchFamily="34" charset="0"/>
                        </a:rPr>
                        <a:t>(351,4)</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r" fontAlgn="b"/>
                      <a:r>
                        <a:rPr lang="en-US" sz="1400" b="0" i="0" u="none" strike="noStrike">
                          <a:solidFill>
                            <a:srgbClr val="538DD5"/>
                          </a:solidFill>
                          <a:effectLst/>
                          <a:latin typeface="Microsoft Sans Serif"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en-US" sz="1400" b="0" i="0" u="none" strike="noStrike">
                          <a:solidFill>
                            <a:srgbClr val="366092"/>
                          </a:solidFill>
                          <a:effectLst/>
                          <a:latin typeface="Calibri" panose="020F0502020204030204" pitchFamily="34" charset="0"/>
                        </a:rPr>
                        <a:t>(393,8)</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l" fontAlgn="b"/>
                      <a:r>
                        <a:rPr lang="en-US" sz="1400" b="0" i="0" u="none" strike="noStrike">
                          <a:effectLst/>
                          <a:latin typeface="Microsoft Sans Serif"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en-US" sz="1400" b="0" i="1" u="none" strike="noStrike">
                          <a:solidFill>
                            <a:srgbClr val="366092"/>
                          </a:solidFill>
                          <a:effectLst/>
                          <a:latin typeface="Calibri" panose="020F0502020204030204" pitchFamily="34" charset="0"/>
                        </a:rPr>
                        <a:t>12%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r>
              <a:tr h="253373">
                <a:tc>
                  <a:txBody>
                    <a:bodyPr/>
                    <a:lstStyle/>
                    <a:p>
                      <a:pPr algn="l" fontAlgn="b"/>
                      <a:endParaRPr lang="en-US" sz="1600" b="0" i="0" u="none" strike="noStrike">
                        <a:effectLst/>
                        <a:latin typeface="Microsoft Sans Serif" panose="020B0604020202020204" pitchFamily="34" charset="0"/>
                      </a:endParaRPr>
                    </a:p>
                  </a:txBody>
                  <a:tcPr marL="9525" marR="9525" marT="9525" marB="0" anchor="b">
                    <a:lnL>
                      <a:noFill/>
                    </a:lnL>
                    <a:lnR w="6350" cap="flat" cmpd="sng" algn="ctr">
                      <a:solidFill>
                        <a:srgbClr val="1F497D"/>
                      </a:solidFill>
                      <a:prstDash val="solid"/>
                      <a:round/>
                      <a:headEnd type="none" w="med" len="med"/>
                      <a:tailEnd type="none" w="med" len="med"/>
                    </a:lnR>
                    <a:lnT>
                      <a:noFill/>
                    </a:lnT>
                    <a:lnB>
                      <a:noFill/>
                    </a:lnB>
                  </a:tcPr>
                </a:tc>
                <a:tc>
                  <a:txBody>
                    <a:bodyPr/>
                    <a:lstStyle/>
                    <a:p>
                      <a:pPr algn="l" fontAlgn="b"/>
                      <a:r>
                        <a:rPr lang="en-US" sz="1400" b="0" i="0" u="none" strike="noStrike">
                          <a:solidFill>
                            <a:srgbClr val="538DD5"/>
                          </a:solidFill>
                          <a:effectLst/>
                          <a:latin typeface="Microsoft Sans Serif"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w="6350" cap="flat" cmpd="sng" algn="ctr">
                      <a:solidFill>
                        <a:srgbClr val="1F497D"/>
                      </a:solidFill>
                      <a:prstDash val="solid"/>
                      <a:round/>
                      <a:headEnd type="none" w="med" len="med"/>
                      <a:tailEnd type="none" w="med" len="med"/>
                    </a:lnB>
                  </a:tcPr>
                </a:tc>
                <a:tc>
                  <a:txBody>
                    <a:bodyPr/>
                    <a:lstStyle/>
                    <a:p>
                      <a:pPr algn="r" fontAlgn="b"/>
                      <a:endParaRPr lang="en-US" sz="1400" b="0" i="0" u="none" strike="noStrike">
                        <a:solidFill>
                          <a:srgbClr val="538DD5"/>
                        </a:solidFill>
                        <a:effectLst/>
                        <a:latin typeface="Microsoft Sans Serif" panose="020B0604020202020204" pitchFamily="34" charset="0"/>
                      </a:endParaRP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l" fontAlgn="b"/>
                      <a:r>
                        <a:rPr lang="en-US" sz="1400" b="0" i="0" u="none" strike="noStrike">
                          <a:effectLst/>
                          <a:latin typeface="Microsoft Sans Serif"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w="6350" cap="flat" cmpd="sng" algn="ctr">
                      <a:solidFill>
                        <a:srgbClr val="1F497D"/>
                      </a:solidFill>
                      <a:prstDash val="solid"/>
                      <a:round/>
                      <a:headEnd type="none" w="med" len="med"/>
                      <a:tailEnd type="none" w="med" len="med"/>
                    </a:lnB>
                  </a:tcPr>
                </a:tc>
                <a:tc>
                  <a:txBody>
                    <a:bodyPr/>
                    <a:lstStyle/>
                    <a:p>
                      <a:pPr algn="l" fontAlgn="b"/>
                      <a:endParaRPr lang="en-US" sz="1400" b="0" i="0" u="none" strike="noStrike">
                        <a:effectLst/>
                        <a:latin typeface="Microsoft Sans Serif" panose="020B0604020202020204" pitchFamily="34" charset="0"/>
                      </a:endParaRP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ctr" fontAlgn="b"/>
                      <a:r>
                        <a:rPr lang="en-US" sz="1400" b="0" i="0" u="none" strike="noStrike">
                          <a:effectLst/>
                          <a:latin typeface="Microsoft Sans Serif"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r>
              <a:tr h="266709">
                <a:tc>
                  <a:txBody>
                    <a:bodyPr/>
                    <a:lstStyle/>
                    <a:p>
                      <a:pPr algn="l" fontAlgn="b"/>
                      <a:r>
                        <a:rPr lang="en-US" sz="1600" b="1" i="0" u="none" strike="noStrike">
                          <a:solidFill>
                            <a:srgbClr val="366092"/>
                          </a:solidFill>
                          <a:effectLst/>
                          <a:latin typeface="Calibri" panose="020F0502020204030204" pitchFamily="34" charset="0"/>
                        </a:rPr>
                        <a:t>Toegevoegde waarde</a:t>
                      </a:r>
                    </a:p>
                  </a:txBody>
                  <a:tcPr marL="9525" marR="9525" marT="9525" marB="0" anchor="b">
                    <a:lnL>
                      <a:noFill/>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ctr" fontAlgn="b"/>
                      <a:r>
                        <a:rPr lang="en-US" sz="1400" b="0" i="0" u="none" strike="noStrike">
                          <a:solidFill>
                            <a:srgbClr val="538DD5"/>
                          </a:solidFill>
                          <a:effectLst/>
                          <a:latin typeface="Calibri" panose="020F0502020204030204" pitchFamily="34" charset="0"/>
                        </a:rPr>
                        <a:t>154,7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25400" cap="flat" cmpd="dbl" algn="ctr">
                      <a:solidFill>
                        <a:srgbClr val="1F497D"/>
                      </a:solidFill>
                      <a:prstDash val="solid"/>
                      <a:round/>
                      <a:headEnd type="none" w="med" len="med"/>
                      <a:tailEnd type="none" w="med" len="med"/>
                    </a:lnB>
                    <a:solidFill>
                      <a:srgbClr val="DCE6F1"/>
                    </a:solidFill>
                  </a:tcPr>
                </a:tc>
                <a:tc>
                  <a:txBody>
                    <a:bodyPr/>
                    <a:lstStyle/>
                    <a:p>
                      <a:pPr algn="r" fontAlgn="b"/>
                      <a:endParaRPr lang="en-US" sz="1400" b="0" i="0" u="none" strike="noStrike">
                        <a:solidFill>
                          <a:srgbClr val="538DD5"/>
                        </a:solidFill>
                        <a:effectLst/>
                        <a:latin typeface="Microsoft Sans Serif" panose="020B0604020202020204" pitchFamily="34" charset="0"/>
                      </a:endParaRP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ctr" fontAlgn="b"/>
                      <a:r>
                        <a:rPr lang="en-US" sz="1400" b="0" i="0" u="none" strike="noStrike">
                          <a:solidFill>
                            <a:srgbClr val="366092"/>
                          </a:solidFill>
                          <a:effectLst/>
                          <a:latin typeface="Calibri" panose="020F0502020204030204" pitchFamily="34" charset="0"/>
                        </a:rPr>
                        <a:t>180,0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25400" cap="flat" cmpd="dbl" algn="ctr">
                      <a:solidFill>
                        <a:srgbClr val="1F497D"/>
                      </a:solidFill>
                      <a:prstDash val="solid"/>
                      <a:round/>
                      <a:headEnd type="none" w="med" len="med"/>
                      <a:tailEnd type="none" w="med" len="med"/>
                    </a:lnB>
                    <a:solidFill>
                      <a:srgbClr val="DCE6F1"/>
                    </a:solidFill>
                  </a:tcPr>
                </a:tc>
                <a:tc>
                  <a:txBody>
                    <a:bodyPr/>
                    <a:lstStyle/>
                    <a:p>
                      <a:pPr algn="l" fontAlgn="b"/>
                      <a:endParaRPr lang="en-US" sz="1400" b="0" i="0" u="none" strike="noStrike">
                        <a:effectLst/>
                        <a:latin typeface="Microsoft Sans Serif" panose="020B0604020202020204" pitchFamily="34" charset="0"/>
                      </a:endParaRP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ctr" fontAlgn="b"/>
                      <a:r>
                        <a:rPr lang="en-US" sz="1400" b="0" i="1" u="none" strike="noStrike">
                          <a:solidFill>
                            <a:srgbClr val="366092"/>
                          </a:solidFill>
                          <a:effectLst/>
                          <a:latin typeface="Calibri" panose="020F0502020204030204" pitchFamily="34" charset="0"/>
                        </a:rPr>
                        <a:t>16%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w="6350" cap="flat" cmpd="sng" algn="ctr">
                      <a:solidFill>
                        <a:srgbClr val="1F497D"/>
                      </a:solidFill>
                      <a:prstDash val="solid"/>
                      <a:round/>
                      <a:headEnd type="none" w="med" len="med"/>
                      <a:tailEnd type="none" w="med" len="med"/>
                    </a:lnB>
                    <a:solidFill>
                      <a:srgbClr val="DCE6F1"/>
                    </a:solidFill>
                  </a:tcPr>
                </a:tc>
              </a:tr>
              <a:tr h="266709">
                <a:tc>
                  <a:txBody>
                    <a:bodyPr/>
                    <a:lstStyle/>
                    <a:p>
                      <a:pPr algn="l" fontAlgn="b"/>
                      <a:endParaRPr lang="en-US" sz="1600" b="0" i="0" u="none" strike="noStrike">
                        <a:effectLst/>
                        <a:latin typeface="Microsoft Sans Serif" panose="020B0604020202020204" pitchFamily="34" charset="0"/>
                      </a:endParaRPr>
                    </a:p>
                  </a:txBody>
                  <a:tcPr marL="9525" marR="9525" marT="9525" marB="0" anchor="b">
                    <a:lnL>
                      <a:noFill/>
                    </a:lnL>
                    <a:lnR w="6350" cap="flat" cmpd="sng" algn="ctr">
                      <a:solidFill>
                        <a:srgbClr val="1F497D"/>
                      </a:solidFill>
                      <a:prstDash val="solid"/>
                      <a:round/>
                      <a:headEnd type="none" w="med" len="med"/>
                      <a:tailEnd type="none" w="med" len="med"/>
                    </a:lnR>
                    <a:lnT>
                      <a:noFill/>
                    </a:lnT>
                    <a:lnB>
                      <a:noFill/>
                    </a:lnB>
                  </a:tcPr>
                </a:tc>
                <a:tc>
                  <a:txBody>
                    <a:bodyPr/>
                    <a:lstStyle/>
                    <a:p>
                      <a:pPr algn="ctr" fontAlgn="b"/>
                      <a:r>
                        <a:rPr lang="en-US" sz="1400" b="0" i="1" u="none" strike="noStrike">
                          <a:solidFill>
                            <a:srgbClr val="538DD5"/>
                          </a:solidFill>
                          <a:effectLst/>
                          <a:latin typeface="Calibri" panose="020F0502020204030204" pitchFamily="34" charset="0"/>
                        </a:rPr>
                        <a:t>30,6%</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25400" cap="flat" cmpd="dbl"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FFFFFF"/>
                    </a:solidFill>
                  </a:tcPr>
                </a:tc>
                <a:tc>
                  <a:txBody>
                    <a:bodyPr/>
                    <a:lstStyle/>
                    <a:p>
                      <a:pPr algn="r" fontAlgn="b"/>
                      <a:endParaRPr lang="en-US" sz="1400" b="0" i="0" u="none" strike="noStrike">
                        <a:solidFill>
                          <a:srgbClr val="538DD5"/>
                        </a:solidFill>
                        <a:effectLst/>
                        <a:latin typeface="Microsoft Sans Serif" panose="020B0604020202020204" pitchFamily="34" charset="0"/>
                      </a:endParaRP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ctr" fontAlgn="b"/>
                      <a:r>
                        <a:rPr lang="en-US" sz="1400" b="0" i="1" u="none" strike="noStrike">
                          <a:solidFill>
                            <a:srgbClr val="366092"/>
                          </a:solidFill>
                          <a:effectLst/>
                          <a:latin typeface="Calibri" panose="020F0502020204030204" pitchFamily="34" charset="0"/>
                        </a:rPr>
                        <a:t>31,4%</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25400" cap="flat" cmpd="dbl"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FFFFFF"/>
                    </a:solidFill>
                  </a:tcPr>
                </a:tc>
                <a:tc>
                  <a:txBody>
                    <a:bodyPr/>
                    <a:lstStyle/>
                    <a:p>
                      <a:pPr algn="l" fontAlgn="b"/>
                      <a:endParaRPr lang="en-US" sz="1400" b="0" i="0" u="none" strike="noStrike">
                        <a:effectLst/>
                        <a:latin typeface="Microsoft Sans Serif" panose="020B0604020202020204" pitchFamily="34" charset="0"/>
                      </a:endParaRPr>
                    </a:p>
                  </a:txBody>
                  <a:tcPr marL="9525" marR="9525" marT="9525" marB="0" anchor="b">
                    <a:lnL w="6350" cap="flat" cmpd="sng" algn="ctr">
                      <a:solidFill>
                        <a:srgbClr val="1F497D"/>
                      </a:solidFill>
                      <a:prstDash val="solid"/>
                      <a:round/>
                      <a:headEnd type="none" w="med" len="med"/>
                      <a:tailEnd type="none" w="med" len="med"/>
                    </a:lnL>
                    <a:lnR>
                      <a:noFill/>
                    </a:lnR>
                    <a:lnT>
                      <a:noFill/>
                    </a:lnT>
                    <a:lnB>
                      <a:noFill/>
                    </a:lnB>
                  </a:tcPr>
                </a:tc>
                <a:tc>
                  <a:txBody>
                    <a:bodyPr/>
                    <a:lstStyle/>
                    <a:p>
                      <a:pPr algn="ctr" fontAlgn="b"/>
                      <a:endParaRPr lang="en-US" sz="1400" b="0" i="0" u="none" strike="noStrike" dirty="0">
                        <a:effectLst/>
                        <a:latin typeface="Microsoft Sans Serif" panose="020B0604020202020204" pitchFamily="34" charset="0"/>
                      </a:endParaRPr>
                    </a:p>
                  </a:txBody>
                  <a:tcPr marL="9525" marR="9525" marT="9525" marB="0" anchor="b">
                    <a:lnL>
                      <a:noFill/>
                    </a:lnL>
                    <a:lnR>
                      <a:noFill/>
                    </a:lnR>
                    <a:lnT w="6350" cap="flat" cmpd="sng" algn="ctr">
                      <a:solidFill>
                        <a:srgbClr val="1F497D"/>
                      </a:solidFill>
                      <a:prstDash val="solid"/>
                      <a:round/>
                      <a:headEnd type="none" w="med" len="med"/>
                      <a:tailEnd type="none" w="med" len="med"/>
                    </a:lnT>
                    <a:lnB>
                      <a:noFill/>
                    </a:lnB>
                  </a:tcPr>
                </a:tc>
              </a:tr>
            </a:tbl>
          </a:graphicData>
        </a:graphic>
      </p:graphicFrame>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a:xfrm>
            <a:off x="971550" y="188913"/>
            <a:ext cx="3600450" cy="863600"/>
          </a:xfrm>
          <a:noFill/>
          <a:ln>
            <a:miter lim="800000"/>
            <a:headEnd/>
            <a:tailEnd/>
          </a:ln>
        </p:spPr>
        <p:txBody>
          <a:bodyPr/>
          <a:lstStyle/>
          <a:p>
            <a:r>
              <a:rPr lang="nl-NL" altLang="en-US" smtClean="0">
                <a:latin typeface="Calibri" pitchFamily="34" charset="0"/>
              </a:rPr>
              <a:t>Operationele kosten</a:t>
            </a:r>
            <a:endParaRPr lang="en-US" altLang="en-US" smtClean="0">
              <a:latin typeface="Calibri" pitchFamily="34" charset="0"/>
            </a:endParaRPr>
          </a:p>
        </p:txBody>
      </p:sp>
      <p:sp>
        <p:nvSpPr>
          <p:cNvPr id="24579" name="Tijdelijke aanduiding voor tekst 2"/>
          <p:cNvSpPr>
            <a:spLocks noGrp="1"/>
          </p:cNvSpPr>
          <p:nvPr>
            <p:ph type="body" idx="1"/>
          </p:nvPr>
        </p:nvSpPr>
        <p:spPr>
          <a:xfrm>
            <a:off x="971550" y="3716338"/>
            <a:ext cx="7921625" cy="25923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p>
            <a:pPr>
              <a:buFontTx/>
              <a:buChar char="•"/>
              <a:defRPr/>
            </a:pPr>
            <a:r>
              <a:rPr lang="nl-NL" altLang="en-US" dirty="0" smtClean="0">
                <a:latin typeface="Calibri" panose="020F0502020204030204" pitchFamily="34" charset="0"/>
              </a:rPr>
              <a:t>Operationele kosten stijgen met 12% tot € 131 mln. </a:t>
            </a:r>
          </a:p>
          <a:p>
            <a:pPr marL="0" indent="0">
              <a:buFont typeface="Arial"/>
              <a:buNone/>
              <a:tabLst>
                <a:tab pos="354013" algn="l"/>
              </a:tabLst>
              <a:defRPr/>
            </a:pPr>
            <a:r>
              <a:rPr lang="nl-NL" altLang="en-US" dirty="0" smtClean="0">
                <a:latin typeface="Calibri" panose="020F0502020204030204" pitchFamily="34" charset="0"/>
              </a:rPr>
              <a:t> 	4% van de stijging wordt veroorzaakt door valuta-omrekeningen en 3% door  	acquisities</a:t>
            </a:r>
          </a:p>
          <a:p>
            <a:pPr>
              <a:buFontTx/>
              <a:buChar char="•"/>
              <a:defRPr/>
            </a:pPr>
            <a:endParaRPr lang="nl-NL" altLang="en-US" dirty="0" smtClean="0">
              <a:latin typeface="Calibri" panose="020F0502020204030204" pitchFamily="34" charset="0"/>
            </a:endParaRPr>
          </a:p>
          <a:p>
            <a:pPr>
              <a:buFontTx/>
              <a:buChar char="•"/>
              <a:defRPr/>
            </a:pPr>
            <a:r>
              <a:rPr lang="nl-NL" altLang="en-US" dirty="0" smtClean="0">
                <a:latin typeface="Calibri" panose="020F0502020204030204" pitchFamily="34" charset="0"/>
              </a:rPr>
              <a:t>Als percentage van de omzet dalen de kosten tot 22,8% (2014: 23,0%)</a:t>
            </a:r>
          </a:p>
          <a:p>
            <a:pPr>
              <a:buFontTx/>
              <a:buChar char="•"/>
              <a:defRPr/>
            </a:pPr>
            <a:endParaRPr lang="nl-NL" altLang="en-US" dirty="0" smtClean="0">
              <a:latin typeface="Calibri" panose="020F0502020204030204" pitchFamily="34" charset="0"/>
            </a:endParaRPr>
          </a:p>
          <a:p>
            <a:pPr>
              <a:buFontTx/>
              <a:buChar char="•"/>
              <a:defRPr/>
            </a:pPr>
            <a:r>
              <a:rPr lang="nl-NL" altLang="en-US" dirty="0" smtClean="0">
                <a:latin typeface="Calibri" panose="020F0502020204030204" pitchFamily="34" charset="0"/>
              </a:rPr>
              <a:t>Hogere kosten worden deels veroorzaakt door stijging van de omzet en deels door hogere kosten voor marketing en productontwikkeling </a:t>
            </a:r>
          </a:p>
          <a:p>
            <a:pPr>
              <a:buFontTx/>
              <a:buChar char="•"/>
              <a:defRPr/>
            </a:pPr>
            <a:endParaRPr lang="nl-NL" altLang="en-US" dirty="0" smtClean="0">
              <a:latin typeface="Calibri" panose="020F0502020204030204" pitchFamily="34" charset="0"/>
            </a:endParaRPr>
          </a:p>
          <a:p>
            <a:pPr>
              <a:buFontTx/>
              <a:buChar char="•"/>
              <a:defRPr/>
            </a:pPr>
            <a:endParaRPr lang="en-US" altLang="en-US" dirty="0" smtClean="0">
              <a:latin typeface="Calibri" panose="020F0502020204030204" pitchFamily="34" charset="0"/>
            </a:endParaRPr>
          </a:p>
        </p:txBody>
      </p:sp>
      <p:sp>
        <p:nvSpPr>
          <p:cNvPr id="24580" name="Tijdelijke aanduiding voor datum 3"/>
          <p:cNvSpPr>
            <a:spLocks noGrp="1"/>
          </p:cNvSpPr>
          <p:nvPr>
            <p:ph type="dt" sz="quarter" idx="10"/>
          </p:nvPr>
        </p:nvSpPr>
        <p:spPr>
          <a:noFill/>
          <a:ln>
            <a:miter lim="800000"/>
            <a:headEnd/>
            <a:tailEnd/>
          </a:ln>
        </p:spPr>
        <p:txBody>
          <a:bodyPr/>
          <a:lstStyle/>
          <a:p>
            <a:r>
              <a:rPr lang="nl-NL" altLang="nl-NL" smtClean="0"/>
              <a:t>24 juli 2015</a:t>
            </a:r>
            <a:endParaRPr lang="en-US" altLang="nl-NL" smtClean="0"/>
          </a:p>
        </p:txBody>
      </p:sp>
      <p:sp>
        <p:nvSpPr>
          <p:cNvPr id="24581" name="Tijdelijke aanduiding voor voettekst 4"/>
          <p:cNvSpPr>
            <a:spLocks noGrp="1"/>
          </p:cNvSpPr>
          <p:nvPr>
            <p:ph type="ftr" sz="quarter" idx="11"/>
          </p:nvPr>
        </p:nvSpPr>
        <p:spPr>
          <a:noFill/>
          <a:ln>
            <a:miter lim="800000"/>
            <a:headEnd/>
            <a:tailEnd/>
          </a:ln>
        </p:spPr>
        <p:txBody>
          <a:bodyPr/>
          <a:lstStyle/>
          <a:p>
            <a:r>
              <a:rPr lang="en-US" altLang="en-US" smtClean="0">
                <a:latin typeface="Calibri" pitchFamily="34" charset="0"/>
                <a:ea typeface="ＭＳ Ｐゴシック" pitchFamily="34" charset="-128"/>
              </a:rPr>
              <a:t>Accell Group N.V. - Presentatie halfjaarcijfers 2015</a:t>
            </a:r>
          </a:p>
        </p:txBody>
      </p:sp>
      <p:sp>
        <p:nvSpPr>
          <p:cNvPr id="24582" name="Tijdelijke aanduiding voor dianummer 5"/>
          <p:cNvSpPr>
            <a:spLocks noGrp="1"/>
          </p:cNvSpPr>
          <p:nvPr>
            <p:ph type="sldNum" sz="quarter" idx="12"/>
          </p:nvPr>
        </p:nvSpPr>
        <p:spPr>
          <a:noFill/>
          <a:ln>
            <a:miter lim="800000"/>
            <a:headEnd/>
            <a:tailEnd/>
          </a:ln>
        </p:spPr>
        <p:txBody>
          <a:bodyPr/>
          <a:lstStyle/>
          <a:p>
            <a:fld id="{54991A01-1608-4948-B564-C50F94F156ED}" type="slidenum">
              <a:rPr lang="en-US" altLang="nl-NL"/>
              <a:pPr/>
              <a:t>15</a:t>
            </a:fld>
            <a:endParaRPr lang="en-US" altLang="nl-NL"/>
          </a:p>
        </p:txBody>
      </p:sp>
      <p:graphicFrame>
        <p:nvGraphicFramePr>
          <p:cNvPr id="2" name="Tabel 1"/>
          <p:cNvGraphicFramePr>
            <a:graphicFrameLocks noGrp="1"/>
          </p:cNvGraphicFramePr>
          <p:nvPr/>
        </p:nvGraphicFramePr>
        <p:xfrm>
          <a:off x="1042988" y="1052513"/>
          <a:ext cx="6057901" cy="2171700"/>
        </p:xfrm>
        <a:graphic>
          <a:graphicData uri="http://schemas.openxmlformats.org/drawingml/2006/table">
            <a:tbl>
              <a:tblPr/>
              <a:tblGrid>
                <a:gridCol w="2495361"/>
                <a:gridCol w="712508"/>
                <a:gridCol w="712508"/>
                <a:gridCol w="712508"/>
                <a:gridCol w="712508"/>
                <a:gridCol w="712508"/>
              </a:tblGrid>
              <a:tr h="533400">
                <a:tc>
                  <a:txBody>
                    <a:bodyPr/>
                    <a:lstStyle/>
                    <a:p>
                      <a:pPr algn="l" fontAlgn="b"/>
                      <a:r>
                        <a:rPr lang="nl-NL" sz="1600" b="1" i="0" u="none" strike="noStrike">
                          <a:solidFill>
                            <a:srgbClr val="1F497D"/>
                          </a:solidFill>
                          <a:effectLst/>
                          <a:latin typeface="Calibri" panose="020F0502020204030204" pitchFamily="34" charset="0"/>
                        </a:rPr>
                        <a:t>(x € mln.)</a:t>
                      </a:r>
                    </a:p>
                  </a:txBody>
                  <a:tcPr marL="9525" marR="9525" marT="9525" marB="0" anchor="b">
                    <a:lnL>
                      <a:noFill/>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1" i="0" u="none" strike="noStrike">
                          <a:solidFill>
                            <a:srgbClr val="538DD5"/>
                          </a:solidFill>
                          <a:effectLst/>
                          <a:latin typeface="Calibri" panose="020F0502020204030204" pitchFamily="34" charset="0"/>
                        </a:rPr>
                        <a:t>H1 2014</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DCE6F1"/>
                    </a:solidFill>
                  </a:tcPr>
                </a:tc>
                <a:tc>
                  <a:txBody>
                    <a:bodyPr/>
                    <a:lstStyle/>
                    <a:p>
                      <a:pPr algn="ctr" fontAlgn="b"/>
                      <a:r>
                        <a:rPr lang="nl-NL" sz="1100" b="1" i="0" u="none" strike="noStrike">
                          <a:solidFill>
                            <a:srgbClr val="538DD5"/>
                          </a:solidFill>
                          <a:effectLst/>
                          <a:latin typeface="Calibri" panose="020F0502020204030204" pitchFamily="34" charset="0"/>
                        </a:rPr>
                        <a:t>% omzet</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1" i="0" u="none" strike="noStrike">
                          <a:solidFill>
                            <a:srgbClr val="366092"/>
                          </a:solidFill>
                          <a:effectLst/>
                          <a:latin typeface="Calibri" panose="020F0502020204030204" pitchFamily="34" charset="0"/>
                        </a:rPr>
                        <a:t>H1 2015</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DCE6F1"/>
                    </a:solidFill>
                  </a:tcPr>
                </a:tc>
                <a:tc>
                  <a:txBody>
                    <a:bodyPr/>
                    <a:lstStyle/>
                    <a:p>
                      <a:pPr algn="ctr" fontAlgn="b"/>
                      <a:r>
                        <a:rPr lang="nl-NL" sz="1100" b="1" i="0" u="none" strike="noStrike">
                          <a:solidFill>
                            <a:srgbClr val="538DD5"/>
                          </a:solidFill>
                          <a:effectLst/>
                          <a:latin typeface="Calibri" panose="020F0502020204030204" pitchFamily="34" charset="0"/>
                        </a:rPr>
                        <a:t>% omzet</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1" i="0" u="none" strike="noStrike">
                          <a:solidFill>
                            <a:srgbClr val="366092"/>
                          </a:solidFill>
                          <a:effectLst/>
                          <a:latin typeface="Calibri" panose="020F0502020204030204" pitchFamily="34" charset="0"/>
                        </a:rPr>
                        <a:t>∆ HY</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DCE6F1"/>
                    </a:solidFill>
                  </a:tcPr>
                </a:tc>
              </a:tr>
              <a:tr h="257175">
                <a:tc>
                  <a:txBody>
                    <a:bodyPr/>
                    <a:lstStyle/>
                    <a:p>
                      <a:pPr algn="l" fontAlgn="b"/>
                      <a:endParaRPr lang="nl-NL" sz="1600" b="0" i="0" u="none" strike="noStrike">
                        <a:effectLst/>
                        <a:latin typeface="Microsoft Sans Serif" panose="020B0604020202020204" pitchFamily="34" charset="0"/>
                      </a:endParaRPr>
                    </a:p>
                  </a:txBody>
                  <a:tcPr marL="9525" marR="9525" marT="9525" marB="0" anchor="b">
                    <a:lnL>
                      <a:noFill/>
                    </a:lnL>
                    <a:lnR w="6350" cap="flat" cmpd="sng" algn="ctr">
                      <a:solidFill>
                        <a:srgbClr val="1F497D"/>
                      </a:solidFill>
                      <a:prstDash val="solid"/>
                      <a:round/>
                      <a:headEnd type="none" w="med" len="med"/>
                      <a:tailEnd type="none" w="med" len="med"/>
                    </a:lnR>
                    <a:lnT>
                      <a:noFill/>
                    </a:lnT>
                    <a:lnB>
                      <a:noFill/>
                    </a:lnB>
                  </a:tcPr>
                </a:tc>
                <a:tc>
                  <a:txBody>
                    <a:bodyPr/>
                    <a:lstStyle/>
                    <a:p>
                      <a:pPr algn="l" fontAlgn="b"/>
                      <a:r>
                        <a:rPr lang="nl-NL" sz="1600" b="0" i="0" u="none" strike="noStrike">
                          <a:effectLst/>
                          <a:latin typeface="Microsoft Sans Serif"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r" fontAlgn="b"/>
                      <a:endParaRPr lang="nl-NL" sz="1600" b="0" i="0" u="none" strike="noStrike">
                        <a:effectLst/>
                        <a:latin typeface="Microsoft Sans Serif" panose="020B0604020202020204" pitchFamily="34" charset="0"/>
                      </a:endParaRP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l" fontAlgn="b"/>
                      <a:r>
                        <a:rPr lang="nl-NL" sz="1600" b="1" i="0" u="none" strike="noStrike">
                          <a:effectLst/>
                          <a:latin typeface="Microsoft Sans Serif"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r" fontAlgn="b"/>
                      <a:endParaRPr lang="nl-NL" sz="1600" b="0" i="0" u="none" strike="noStrike">
                        <a:effectLst/>
                        <a:latin typeface="Microsoft Sans Serif" panose="020B0604020202020204" pitchFamily="34" charset="0"/>
                      </a:endParaRP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ctr" fontAlgn="b"/>
                      <a:r>
                        <a:rPr lang="nl-NL" sz="1600" b="0" i="0" u="none" strike="noStrike">
                          <a:effectLst/>
                          <a:latin typeface="Microsoft Sans Serif"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r>
              <a:tr h="285750">
                <a:tc>
                  <a:txBody>
                    <a:bodyPr/>
                    <a:lstStyle/>
                    <a:p>
                      <a:pPr algn="l" fontAlgn="b"/>
                      <a:r>
                        <a:rPr lang="nl-NL" sz="1400" b="0" i="0" u="none" strike="noStrike">
                          <a:solidFill>
                            <a:srgbClr val="366092"/>
                          </a:solidFill>
                          <a:effectLst/>
                          <a:latin typeface="Calibri" panose="020F0502020204030204" pitchFamily="34" charset="0"/>
                        </a:rPr>
                        <a:t>Personeelskosten</a:t>
                      </a:r>
                    </a:p>
                  </a:txBody>
                  <a:tcPr marL="9525" marR="9525" marT="9525" marB="0" anchor="b">
                    <a:lnL>
                      <a:noFill/>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ctr" fontAlgn="b"/>
                      <a:r>
                        <a:rPr lang="nl-NL" sz="1400" b="0" i="0" u="none" strike="noStrike">
                          <a:solidFill>
                            <a:srgbClr val="538DD5"/>
                          </a:solidFill>
                          <a:effectLst/>
                          <a:latin typeface="Calibri" panose="020F0502020204030204" pitchFamily="34" charset="0"/>
                        </a:rPr>
                        <a:t>(55,9)</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ctr" fontAlgn="b"/>
                      <a:r>
                        <a:rPr lang="nl-NL" sz="1200" b="0" i="1" u="none" strike="noStrike">
                          <a:solidFill>
                            <a:srgbClr val="538DD5"/>
                          </a:solidFill>
                          <a:effectLst/>
                          <a:latin typeface="Calibri" panose="020F0502020204030204" pitchFamily="34" charset="0"/>
                        </a:rPr>
                        <a:t>11,0%</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ctr" fontAlgn="b"/>
                      <a:r>
                        <a:rPr lang="nl-NL" sz="1400" b="1" i="0" u="none" strike="noStrike">
                          <a:solidFill>
                            <a:srgbClr val="366092"/>
                          </a:solidFill>
                          <a:effectLst/>
                          <a:latin typeface="Calibri" panose="020F0502020204030204" pitchFamily="34" charset="0"/>
                        </a:rPr>
                        <a:t>(62,0)</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ctr" fontAlgn="b"/>
                      <a:r>
                        <a:rPr lang="nl-NL" sz="1200" b="0" i="1" u="none" strike="noStrike">
                          <a:solidFill>
                            <a:srgbClr val="538DD5"/>
                          </a:solidFill>
                          <a:effectLst/>
                          <a:latin typeface="Calibri" panose="020F0502020204030204" pitchFamily="34" charset="0"/>
                        </a:rPr>
                        <a:t>10,8%</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ctr" fontAlgn="b"/>
                      <a:r>
                        <a:rPr lang="nl-NL" sz="1200" b="0" i="1" u="none" strike="noStrike">
                          <a:solidFill>
                            <a:srgbClr val="366092"/>
                          </a:solidFill>
                          <a:effectLst/>
                          <a:latin typeface="Calibri" panose="020F0502020204030204" pitchFamily="34" charset="0"/>
                        </a:rPr>
                        <a:t>11%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r>
              <a:tr h="285750">
                <a:tc>
                  <a:txBody>
                    <a:bodyPr/>
                    <a:lstStyle/>
                    <a:p>
                      <a:pPr algn="l" fontAlgn="b"/>
                      <a:r>
                        <a:rPr lang="nl-NL" sz="1400" b="0" i="0" u="none" strike="noStrike">
                          <a:solidFill>
                            <a:srgbClr val="366092"/>
                          </a:solidFill>
                          <a:effectLst/>
                          <a:latin typeface="Calibri" panose="020F0502020204030204" pitchFamily="34" charset="0"/>
                        </a:rPr>
                        <a:t>Afschrijvingen</a:t>
                      </a:r>
                    </a:p>
                  </a:txBody>
                  <a:tcPr marL="9525" marR="9525" marT="9525" marB="0" anchor="b">
                    <a:lnL>
                      <a:noFill/>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0" i="0" u="none" strike="noStrike">
                          <a:solidFill>
                            <a:srgbClr val="538DD5"/>
                          </a:solidFill>
                          <a:effectLst/>
                          <a:latin typeface="Calibri" panose="020F0502020204030204" pitchFamily="34" charset="0"/>
                        </a:rPr>
                        <a:t>(4,3)</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200" b="0" i="1" u="none" strike="noStrike">
                          <a:solidFill>
                            <a:srgbClr val="538DD5"/>
                          </a:solidFill>
                          <a:effectLst/>
                          <a:latin typeface="Calibri" panose="020F0502020204030204" pitchFamily="34" charset="0"/>
                        </a:rPr>
                        <a:t>0,9%</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1" i="0" u="none" strike="noStrike">
                          <a:solidFill>
                            <a:srgbClr val="366092"/>
                          </a:solidFill>
                          <a:effectLst/>
                          <a:latin typeface="Calibri" panose="020F0502020204030204" pitchFamily="34" charset="0"/>
                        </a:rPr>
                        <a:t>(5,2)</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200" b="0" i="1" u="none" strike="noStrike">
                          <a:solidFill>
                            <a:srgbClr val="538DD5"/>
                          </a:solidFill>
                          <a:effectLst/>
                          <a:latin typeface="Calibri" panose="020F0502020204030204" pitchFamily="34" charset="0"/>
                        </a:rPr>
                        <a:t>0,9%</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200" b="0" i="1" u="none" strike="noStrike">
                          <a:solidFill>
                            <a:srgbClr val="366092"/>
                          </a:solidFill>
                          <a:effectLst/>
                          <a:latin typeface="Calibri" panose="020F0502020204030204" pitchFamily="34" charset="0"/>
                        </a:rPr>
                        <a:t>20%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r>
              <a:tr h="285750">
                <a:tc>
                  <a:txBody>
                    <a:bodyPr/>
                    <a:lstStyle/>
                    <a:p>
                      <a:pPr algn="l" fontAlgn="b"/>
                      <a:r>
                        <a:rPr lang="nl-NL" sz="1400" b="0" i="0" u="none" strike="noStrike">
                          <a:solidFill>
                            <a:srgbClr val="366092"/>
                          </a:solidFill>
                          <a:effectLst/>
                          <a:latin typeface="Calibri" panose="020F0502020204030204" pitchFamily="34" charset="0"/>
                        </a:rPr>
                        <a:t>Overige bedrijfskosten</a:t>
                      </a:r>
                    </a:p>
                  </a:txBody>
                  <a:tcPr marL="9525" marR="9525" marT="9525" marB="0" anchor="b">
                    <a:lnL>
                      <a:noFill/>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ctr" fontAlgn="b"/>
                      <a:r>
                        <a:rPr lang="nl-NL" sz="1400" b="0" i="0" u="none" strike="noStrike">
                          <a:solidFill>
                            <a:srgbClr val="538DD5"/>
                          </a:solidFill>
                          <a:effectLst/>
                          <a:latin typeface="Calibri" panose="020F0502020204030204" pitchFamily="34" charset="0"/>
                        </a:rPr>
                        <a:t>(56,4)</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ctr" fontAlgn="b"/>
                      <a:r>
                        <a:rPr lang="nl-NL" sz="1200" b="0" i="1" u="none" strike="noStrike">
                          <a:solidFill>
                            <a:srgbClr val="538DD5"/>
                          </a:solidFill>
                          <a:effectLst/>
                          <a:latin typeface="Calibri" panose="020F0502020204030204" pitchFamily="34" charset="0"/>
                        </a:rPr>
                        <a:t>11,1%</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ctr" fontAlgn="b"/>
                      <a:r>
                        <a:rPr lang="nl-NL" sz="1400" b="1" i="0" u="none" strike="noStrike">
                          <a:solidFill>
                            <a:srgbClr val="366092"/>
                          </a:solidFill>
                          <a:effectLst/>
                          <a:latin typeface="Calibri" panose="020F0502020204030204" pitchFamily="34" charset="0"/>
                        </a:rPr>
                        <a:t>(63,7)</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ctr" fontAlgn="b"/>
                      <a:r>
                        <a:rPr lang="nl-NL" sz="1200" b="0" i="1" u="none" strike="noStrike">
                          <a:solidFill>
                            <a:srgbClr val="538DD5"/>
                          </a:solidFill>
                          <a:effectLst/>
                          <a:latin typeface="Calibri" panose="020F0502020204030204" pitchFamily="34" charset="0"/>
                        </a:rPr>
                        <a:t>11,1%</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ctr" fontAlgn="b"/>
                      <a:r>
                        <a:rPr lang="nl-NL" sz="1200" b="0" i="1" u="none" strike="noStrike">
                          <a:solidFill>
                            <a:srgbClr val="366092"/>
                          </a:solidFill>
                          <a:effectLst/>
                          <a:latin typeface="Calibri" panose="020F0502020204030204" pitchFamily="34" charset="0"/>
                        </a:rPr>
                        <a:t>13%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r>
              <a:tr h="257175">
                <a:tc>
                  <a:txBody>
                    <a:bodyPr/>
                    <a:lstStyle/>
                    <a:p>
                      <a:pPr algn="l" fontAlgn="b"/>
                      <a:endParaRPr lang="nl-NL" sz="1600" b="0" i="0" u="none" strike="noStrike">
                        <a:effectLst/>
                        <a:latin typeface="Microsoft Sans Serif" panose="020B0604020202020204" pitchFamily="34" charset="0"/>
                      </a:endParaRPr>
                    </a:p>
                  </a:txBody>
                  <a:tcPr marL="9525" marR="9525" marT="9525" marB="0" anchor="b">
                    <a:lnL>
                      <a:noFill/>
                    </a:lnL>
                    <a:lnR w="6350" cap="flat" cmpd="sng" algn="ctr">
                      <a:solidFill>
                        <a:srgbClr val="1F497D"/>
                      </a:solidFill>
                      <a:prstDash val="solid"/>
                      <a:round/>
                      <a:headEnd type="none" w="med" len="med"/>
                      <a:tailEnd type="none" w="med" len="med"/>
                    </a:lnR>
                    <a:lnT>
                      <a:noFill/>
                    </a:lnT>
                    <a:lnB>
                      <a:noFill/>
                    </a:lnB>
                  </a:tcPr>
                </a:tc>
                <a:tc>
                  <a:txBody>
                    <a:bodyPr/>
                    <a:lstStyle/>
                    <a:p>
                      <a:pPr algn="l" fontAlgn="b"/>
                      <a:r>
                        <a:rPr lang="nl-NL" sz="1600" b="1" i="0" u="none" strike="noStrike">
                          <a:solidFill>
                            <a:srgbClr val="808080"/>
                          </a:solidFill>
                          <a:effectLst/>
                          <a:latin typeface="Microsoft Sans Serif"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w="6350" cap="flat" cmpd="sng" algn="ctr">
                      <a:solidFill>
                        <a:srgbClr val="1F497D"/>
                      </a:solidFill>
                      <a:prstDash val="solid"/>
                      <a:round/>
                      <a:headEnd type="none" w="med" len="med"/>
                      <a:tailEnd type="none" w="med" len="med"/>
                    </a:lnB>
                  </a:tcPr>
                </a:tc>
                <a:tc>
                  <a:txBody>
                    <a:bodyPr/>
                    <a:lstStyle/>
                    <a:p>
                      <a:pPr algn="r" fontAlgn="b"/>
                      <a:endParaRPr lang="nl-NL" sz="1600" b="0" i="0" u="none" strike="noStrike">
                        <a:effectLst/>
                        <a:latin typeface="Microsoft Sans Serif" panose="020B0604020202020204" pitchFamily="34" charset="0"/>
                      </a:endParaRP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r" fontAlgn="b"/>
                      <a:r>
                        <a:rPr lang="nl-NL" sz="1600" b="1" i="0" u="none" strike="noStrike">
                          <a:solidFill>
                            <a:srgbClr val="808080"/>
                          </a:solidFill>
                          <a:effectLst/>
                          <a:latin typeface="Microsoft Sans Serif"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w="6350" cap="flat" cmpd="sng" algn="ctr">
                      <a:solidFill>
                        <a:srgbClr val="1F497D"/>
                      </a:solidFill>
                      <a:prstDash val="solid"/>
                      <a:round/>
                      <a:headEnd type="none" w="med" len="med"/>
                      <a:tailEnd type="none" w="med" len="med"/>
                    </a:lnB>
                  </a:tcPr>
                </a:tc>
                <a:tc>
                  <a:txBody>
                    <a:bodyPr/>
                    <a:lstStyle/>
                    <a:p>
                      <a:pPr algn="r" fontAlgn="b"/>
                      <a:endParaRPr lang="nl-NL" sz="1600" b="0" i="0" u="none" strike="noStrike">
                        <a:effectLst/>
                        <a:latin typeface="Microsoft Sans Serif" panose="020B0604020202020204" pitchFamily="34" charset="0"/>
                      </a:endParaRP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ctr" fontAlgn="b"/>
                      <a:r>
                        <a:rPr lang="nl-NL" sz="1600" b="0" i="0" u="none" strike="noStrike">
                          <a:effectLst/>
                          <a:latin typeface="Microsoft Sans Serif"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r>
              <a:tr h="266700">
                <a:tc>
                  <a:txBody>
                    <a:bodyPr/>
                    <a:lstStyle/>
                    <a:p>
                      <a:pPr algn="l" fontAlgn="b"/>
                      <a:r>
                        <a:rPr lang="nl-NL" sz="1600" b="1" i="0" u="none" strike="noStrike">
                          <a:solidFill>
                            <a:srgbClr val="366092"/>
                          </a:solidFill>
                          <a:effectLst/>
                          <a:latin typeface="Calibri" panose="020F0502020204030204" pitchFamily="34" charset="0"/>
                        </a:rPr>
                        <a:t>Operationele kosten</a:t>
                      </a:r>
                    </a:p>
                  </a:txBody>
                  <a:tcPr marL="9525" marR="9525" marT="9525" marB="0" anchor="b">
                    <a:lnL>
                      <a:noFill/>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ctr" fontAlgn="b"/>
                      <a:r>
                        <a:rPr lang="nl-NL" sz="1400" b="0" i="0" u="none" strike="noStrike">
                          <a:solidFill>
                            <a:srgbClr val="538DD5"/>
                          </a:solidFill>
                          <a:effectLst/>
                          <a:latin typeface="Calibri" panose="020F0502020204030204" pitchFamily="34" charset="0"/>
                        </a:rPr>
                        <a:t>(116,5)</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25400" cap="flat" cmpd="dbl" algn="ctr">
                      <a:solidFill>
                        <a:srgbClr val="1F497D"/>
                      </a:solidFill>
                      <a:prstDash val="solid"/>
                      <a:round/>
                      <a:headEnd type="none" w="med" len="med"/>
                      <a:tailEnd type="none" w="med" len="med"/>
                    </a:lnB>
                    <a:solidFill>
                      <a:srgbClr val="DCE6F1"/>
                    </a:solidFill>
                  </a:tcPr>
                </a:tc>
                <a:tc>
                  <a:txBody>
                    <a:bodyPr/>
                    <a:lstStyle/>
                    <a:p>
                      <a:pPr algn="ctr" fontAlgn="b"/>
                      <a:r>
                        <a:rPr lang="nl-NL" sz="1200" b="0" i="1" u="none" strike="noStrike">
                          <a:solidFill>
                            <a:srgbClr val="538DD5"/>
                          </a:solidFill>
                          <a:effectLst/>
                          <a:latin typeface="Calibri" panose="020F0502020204030204" pitchFamily="34" charset="0"/>
                        </a:rPr>
                        <a:t>23,0%</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ctr" fontAlgn="b"/>
                      <a:r>
                        <a:rPr lang="nl-NL" sz="1400" b="1" i="0" u="none" strike="noStrike">
                          <a:solidFill>
                            <a:srgbClr val="366092"/>
                          </a:solidFill>
                          <a:effectLst/>
                          <a:latin typeface="Calibri" panose="020F0502020204030204" pitchFamily="34" charset="0"/>
                        </a:rPr>
                        <a:t>(130,9)</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25400" cap="flat" cmpd="dbl" algn="ctr">
                      <a:solidFill>
                        <a:srgbClr val="1F497D"/>
                      </a:solidFill>
                      <a:prstDash val="solid"/>
                      <a:round/>
                      <a:headEnd type="none" w="med" len="med"/>
                      <a:tailEnd type="none" w="med" len="med"/>
                    </a:lnB>
                    <a:solidFill>
                      <a:srgbClr val="DCE6F1"/>
                    </a:solidFill>
                  </a:tcPr>
                </a:tc>
                <a:tc>
                  <a:txBody>
                    <a:bodyPr/>
                    <a:lstStyle/>
                    <a:p>
                      <a:pPr algn="ctr" fontAlgn="b"/>
                      <a:r>
                        <a:rPr lang="nl-NL" sz="1200" b="0" i="1" u="none" strike="noStrike">
                          <a:solidFill>
                            <a:srgbClr val="538DD5"/>
                          </a:solidFill>
                          <a:effectLst/>
                          <a:latin typeface="Calibri" panose="020F0502020204030204" pitchFamily="34" charset="0"/>
                        </a:rPr>
                        <a:t>22,8%</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ctr" fontAlgn="b"/>
                      <a:r>
                        <a:rPr lang="nl-NL" sz="1200" b="0" i="1" u="none" strike="noStrike" dirty="0">
                          <a:solidFill>
                            <a:srgbClr val="366092"/>
                          </a:solidFill>
                          <a:effectLst/>
                          <a:latin typeface="Calibri" panose="020F0502020204030204" pitchFamily="34" charset="0"/>
                        </a:rPr>
                        <a:t>12%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w="6350" cap="flat" cmpd="sng" algn="ctr">
                      <a:solidFill>
                        <a:srgbClr val="1F497D"/>
                      </a:solidFill>
                      <a:prstDash val="solid"/>
                      <a:round/>
                      <a:headEnd type="none" w="med" len="med"/>
                      <a:tailEnd type="none" w="med" len="med"/>
                    </a:lnB>
                    <a:solidFill>
                      <a:srgbClr val="DCE6F1"/>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a:xfrm>
            <a:off x="971550" y="188913"/>
            <a:ext cx="3600450" cy="863600"/>
          </a:xfrm>
          <a:noFill/>
          <a:ln>
            <a:miter lim="800000"/>
            <a:headEnd/>
            <a:tailEnd/>
          </a:ln>
        </p:spPr>
        <p:txBody>
          <a:bodyPr/>
          <a:lstStyle/>
          <a:p>
            <a:r>
              <a:rPr lang="nl-NL" altLang="en-US" smtClean="0">
                <a:latin typeface="Calibri" pitchFamily="34" charset="0"/>
              </a:rPr>
              <a:t>Nettowinst</a:t>
            </a:r>
            <a:endParaRPr lang="en-US" altLang="en-US" smtClean="0">
              <a:latin typeface="Calibri" pitchFamily="34" charset="0"/>
            </a:endParaRPr>
          </a:p>
        </p:txBody>
      </p:sp>
      <p:sp>
        <p:nvSpPr>
          <p:cNvPr id="25603" name="Tijdelijke aanduiding voor tekst 2"/>
          <p:cNvSpPr>
            <a:spLocks noGrp="1"/>
          </p:cNvSpPr>
          <p:nvPr>
            <p:ph type="body" idx="1"/>
          </p:nvPr>
        </p:nvSpPr>
        <p:spPr>
          <a:xfrm>
            <a:off x="971550" y="4221163"/>
            <a:ext cx="7921625" cy="2159000"/>
          </a:xfrm>
          <a:noFill/>
          <a:ln>
            <a:miter lim="800000"/>
            <a:headEnd/>
            <a:tailEnd/>
          </a:ln>
        </p:spPr>
        <p:txBody>
          <a:bodyPr/>
          <a:lstStyle/>
          <a:p>
            <a:pPr>
              <a:buFontTx/>
              <a:buChar char="•"/>
            </a:pPr>
            <a:r>
              <a:rPr lang="nl-NL" altLang="en-US" smtClean="0">
                <a:latin typeface="Calibri" pitchFamily="34" charset="0"/>
              </a:rPr>
              <a:t>De financieringslasten stijgen door valuta-omrekening en een gemiddeld iets hoger kredietgebruik</a:t>
            </a:r>
            <a:endParaRPr lang="en-US" altLang="en-US" smtClean="0">
              <a:latin typeface="Calibri" pitchFamily="34" charset="0"/>
            </a:endParaRPr>
          </a:p>
          <a:p>
            <a:pPr>
              <a:buFontTx/>
              <a:buChar char="•"/>
            </a:pPr>
            <a:endParaRPr lang="nl-NL" altLang="en-US" smtClean="0">
              <a:latin typeface="Calibri" pitchFamily="34" charset="0"/>
            </a:endParaRPr>
          </a:p>
          <a:p>
            <a:pPr>
              <a:buFontTx/>
              <a:buChar char="•"/>
            </a:pPr>
            <a:r>
              <a:rPr lang="nl-NL" altLang="en-US" smtClean="0">
                <a:latin typeface="Calibri" pitchFamily="34" charset="0"/>
              </a:rPr>
              <a:t>De belastingen stijgen naar € 12 mln. door sterke groeiresultaten in Duitsland en het limiteren van latenties in Noord-Amerika</a:t>
            </a:r>
          </a:p>
          <a:p>
            <a:pPr>
              <a:buFontTx/>
              <a:buChar char="•"/>
            </a:pPr>
            <a:endParaRPr lang="nl-NL" altLang="en-US" smtClean="0">
              <a:latin typeface="Calibri" pitchFamily="34" charset="0"/>
            </a:endParaRPr>
          </a:p>
          <a:p>
            <a:pPr>
              <a:buFontTx/>
              <a:buChar char="•"/>
            </a:pPr>
            <a:r>
              <a:rPr lang="nl-NL" altLang="en-US" smtClean="0">
                <a:latin typeface="Calibri" pitchFamily="34" charset="0"/>
              </a:rPr>
              <a:t>Per aandeel stijgt de nettowinst 14% naar € 1,28 (2014: € 1,12) </a:t>
            </a:r>
          </a:p>
        </p:txBody>
      </p:sp>
      <p:sp>
        <p:nvSpPr>
          <p:cNvPr id="25604" name="Tijdelijke aanduiding voor datum 3"/>
          <p:cNvSpPr>
            <a:spLocks noGrp="1"/>
          </p:cNvSpPr>
          <p:nvPr>
            <p:ph type="dt" sz="quarter" idx="10"/>
          </p:nvPr>
        </p:nvSpPr>
        <p:spPr>
          <a:noFill/>
          <a:ln>
            <a:miter lim="800000"/>
            <a:headEnd/>
            <a:tailEnd/>
          </a:ln>
        </p:spPr>
        <p:txBody>
          <a:bodyPr/>
          <a:lstStyle/>
          <a:p>
            <a:r>
              <a:rPr lang="nl-NL" altLang="nl-NL" smtClean="0"/>
              <a:t>24 juli 2015</a:t>
            </a:r>
            <a:endParaRPr lang="en-US" altLang="nl-NL" smtClean="0"/>
          </a:p>
        </p:txBody>
      </p:sp>
      <p:sp>
        <p:nvSpPr>
          <p:cNvPr id="25605" name="Tijdelijke aanduiding voor voettekst 4"/>
          <p:cNvSpPr>
            <a:spLocks noGrp="1"/>
          </p:cNvSpPr>
          <p:nvPr>
            <p:ph type="ftr" sz="quarter" idx="11"/>
          </p:nvPr>
        </p:nvSpPr>
        <p:spPr>
          <a:noFill/>
          <a:ln>
            <a:miter lim="800000"/>
            <a:headEnd/>
            <a:tailEnd/>
          </a:ln>
        </p:spPr>
        <p:txBody>
          <a:bodyPr/>
          <a:lstStyle/>
          <a:p>
            <a:r>
              <a:rPr lang="en-US" altLang="en-US" smtClean="0">
                <a:latin typeface="Calibri" pitchFamily="34" charset="0"/>
                <a:ea typeface="ＭＳ Ｐゴシック" pitchFamily="34" charset="-128"/>
              </a:rPr>
              <a:t>Accell Group N.V. - Presentatie halfjaarcijfers 2015</a:t>
            </a:r>
          </a:p>
        </p:txBody>
      </p:sp>
      <p:sp>
        <p:nvSpPr>
          <p:cNvPr id="25606" name="Tijdelijke aanduiding voor dianummer 5"/>
          <p:cNvSpPr>
            <a:spLocks noGrp="1"/>
          </p:cNvSpPr>
          <p:nvPr>
            <p:ph type="sldNum" sz="quarter" idx="12"/>
          </p:nvPr>
        </p:nvSpPr>
        <p:spPr>
          <a:noFill/>
          <a:ln>
            <a:miter lim="800000"/>
            <a:headEnd/>
            <a:tailEnd/>
          </a:ln>
        </p:spPr>
        <p:txBody>
          <a:bodyPr/>
          <a:lstStyle/>
          <a:p>
            <a:fld id="{AC8582D4-D7EA-43FB-89E6-3E7AC5A4F63E}" type="slidenum">
              <a:rPr lang="en-US" altLang="nl-NL"/>
              <a:pPr/>
              <a:t>16</a:t>
            </a:fld>
            <a:endParaRPr lang="en-US" altLang="nl-NL"/>
          </a:p>
        </p:txBody>
      </p:sp>
      <p:graphicFrame>
        <p:nvGraphicFramePr>
          <p:cNvPr id="8" name="Tabel 7"/>
          <p:cNvGraphicFramePr>
            <a:graphicFrameLocks noGrp="1"/>
          </p:cNvGraphicFramePr>
          <p:nvPr/>
        </p:nvGraphicFramePr>
        <p:xfrm>
          <a:off x="971550" y="692150"/>
          <a:ext cx="6057901" cy="3294057"/>
        </p:xfrm>
        <a:graphic>
          <a:graphicData uri="http://schemas.openxmlformats.org/drawingml/2006/table">
            <a:tbl>
              <a:tblPr/>
              <a:tblGrid>
                <a:gridCol w="2495361"/>
                <a:gridCol w="712508"/>
                <a:gridCol w="712508"/>
                <a:gridCol w="712508"/>
                <a:gridCol w="712508"/>
                <a:gridCol w="712508"/>
              </a:tblGrid>
              <a:tr h="253389">
                <a:tc>
                  <a:txBody>
                    <a:bodyPr/>
                    <a:lstStyle/>
                    <a:p>
                      <a:pPr algn="l" fontAlgn="b"/>
                      <a:r>
                        <a:rPr lang="nl-NL" sz="1400" b="1" i="0" u="none" strike="noStrike" dirty="0">
                          <a:solidFill>
                            <a:srgbClr val="1F497D"/>
                          </a:solidFill>
                          <a:effectLst/>
                          <a:latin typeface="Calibri" panose="020F0502020204030204" pitchFamily="34" charset="0"/>
                        </a:rPr>
                        <a:t>(x € mln.)</a:t>
                      </a:r>
                    </a:p>
                  </a:txBody>
                  <a:tcPr marL="9525" marR="9525" marT="9526" marB="0" anchor="b">
                    <a:lnL>
                      <a:noFill/>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1" i="0" u="none" strike="noStrike">
                          <a:solidFill>
                            <a:srgbClr val="538DD5"/>
                          </a:solidFill>
                          <a:effectLst/>
                          <a:latin typeface="Calibri" panose="020F0502020204030204" pitchFamily="34" charset="0"/>
                        </a:rPr>
                        <a:t>H1 2014</a:t>
                      </a: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DCE6F1"/>
                    </a:solidFill>
                  </a:tcPr>
                </a:tc>
                <a:tc>
                  <a:txBody>
                    <a:bodyPr/>
                    <a:lstStyle/>
                    <a:p>
                      <a:pPr algn="ctr" fontAlgn="b"/>
                      <a:r>
                        <a:rPr lang="nl-NL" sz="1400" b="1" i="0" u="none" strike="noStrike">
                          <a:solidFill>
                            <a:srgbClr val="538DD5"/>
                          </a:solidFill>
                          <a:effectLst/>
                          <a:latin typeface="Calibri" panose="020F0502020204030204" pitchFamily="34" charset="0"/>
                        </a:rPr>
                        <a:t> </a:t>
                      </a: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1" i="0" u="none" strike="noStrike">
                          <a:solidFill>
                            <a:srgbClr val="1F497D"/>
                          </a:solidFill>
                          <a:effectLst/>
                          <a:latin typeface="Calibri" panose="020F0502020204030204" pitchFamily="34" charset="0"/>
                        </a:rPr>
                        <a:t>H1 2015</a:t>
                      </a: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DCE6F1"/>
                    </a:solidFill>
                  </a:tcPr>
                </a:tc>
                <a:tc>
                  <a:txBody>
                    <a:bodyPr/>
                    <a:lstStyle/>
                    <a:p>
                      <a:pPr algn="ctr" fontAlgn="b"/>
                      <a:endParaRPr lang="nl-NL" sz="1600" b="1" i="0" u="none" strike="noStrike">
                        <a:effectLst/>
                        <a:latin typeface="Microsoft Sans Serif" panose="020B0604020202020204" pitchFamily="34" charset="0"/>
                      </a:endParaRP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400" b="1" i="0" u="none" strike="noStrike">
                          <a:solidFill>
                            <a:srgbClr val="366092"/>
                          </a:solidFill>
                          <a:effectLst/>
                          <a:latin typeface="Calibri" panose="020F0502020204030204" pitchFamily="34" charset="0"/>
                        </a:rPr>
                        <a:t>∆ HY</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r>
              <a:tr h="253389">
                <a:tc>
                  <a:txBody>
                    <a:bodyPr/>
                    <a:lstStyle/>
                    <a:p>
                      <a:pPr algn="l" fontAlgn="b"/>
                      <a:endParaRPr lang="nl-NL" sz="1400" b="0" i="0" u="none" strike="noStrike" dirty="0">
                        <a:effectLst/>
                        <a:latin typeface="Microsoft Sans Serif" panose="020B0604020202020204" pitchFamily="34" charset="0"/>
                      </a:endParaRPr>
                    </a:p>
                  </a:txBody>
                  <a:tcPr marL="9525" marR="9525" marT="9526" marB="0" anchor="b">
                    <a:lnL>
                      <a:noFill/>
                    </a:lnL>
                    <a:lnR w="6350" cap="flat" cmpd="sng" algn="ctr">
                      <a:solidFill>
                        <a:srgbClr val="1F497D"/>
                      </a:solidFill>
                      <a:prstDash val="solid"/>
                      <a:round/>
                      <a:headEnd type="none" w="med" len="med"/>
                      <a:tailEnd type="none" w="med" len="med"/>
                    </a:lnR>
                    <a:lnT>
                      <a:noFill/>
                    </a:lnT>
                    <a:lnB>
                      <a:noFill/>
                    </a:lnB>
                  </a:tcPr>
                </a:tc>
                <a:tc>
                  <a:txBody>
                    <a:bodyPr/>
                    <a:lstStyle/>
                    <a:p>
                      <a:pPr algn="l" fontAlgn="b"/>
                      <a:r>
                        <a:rPr lang="nl-NL" sz="1000" b="0" i="0" u="none" strike="noStrike">
                          <a:effectLst/>
                          <a:latin typeface="Microsoft Sans Serif" panose="020B0604020202020204" pitchFamily="34" charset="0"/>
                        </a:rPr>
                        <a:t> </a:t>
                      </a: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r" fontAlgn="b"/>
                      <a:endParaRPr lang="nl-NL" sz="1000" b="0" i="0" u="none" strike="noStrike">
                        <a:effectLst/>
                        <a:latin typeface="Microsoft Sans Serif" panose="020B0604020202020204" pitchFamily="34" charset="0"/>
                      </a:endParaRP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l" fontAlgn="b"/>
                      <a:r>
                        <a:rPr lang="nl-NL" sz="1000" b="1" i="0" u="none" strike="noStrike">
                          <a:solidFill>
                            <a:srgbClr val="1F497D"/>
                          </a:solidFill>
                          <a:effectLst/>
                          <a:latin typeface="Microsoft Sans Serif" panose="020B0604020202020204" pitchFamily="34" charset="0"/>
                        </a:rPr>
                        <a:t> </a:t>
                      </a: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l" fontAlgn="b"/>
                      <a:endParaRPr lang="nl-NL" sz="1000" b="1" i="0" u="none" strike="noStrike">
                        <a:effectLst/>
                        <a:latin typeface="Microsoft Sans Serif" panose="020B0604020202020204" pitchFamily="34" charset="0"/>
                      </a:endParaRP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600" b="0" i="0" u="none" strike="noStrike">
                          <a:effectLst/>
                          <a:latin typeface="Microsoft Sans Serif" panose="020B0604020202020204" pitchFamily="34" charset="0"/>
                        </a:rPr>
                        <a:t> </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53389">
                <a:tc>
                  <a:txBody>
                    <a:bodyPr/>
                    <a:lstStyle/>
                    <a:p>
                      <a:pPr algn="l" fontAlgn="b"/>
                      <a:r>
                        <a:rPr lang="nl-NL" sz="1400" b="1" i="0" u="none" strike="noStrike">
                          <a:solidFill>
                            <a:srgbClr val="366092"/>
                          </a:solidFill>
                          <a:effectLst/>
                          <a:latin typeface="Calibri" panose="020F0502020204030204" pitchFamily="34" charset="0"/>
                        </a:rPr>
                        <a:t>Bedrijfsresultaat (EBIT)</a:t>
                      </a:r>
                    </a:p>
                  </a:txBody>
                  <a:tcPr marL="9525" marR="9525" marT="9526" marB="0" anchor="b">
                    <a:lnL>
                      <a:noFill/>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ctr" fontAlgn="b"/>
                      <a:r>
                        <a:rPr lang="nl-NL" sz="1400" b="0" i="0" u="none" strike="noStrike">
                          <a:solidFill>
                            <a:srgbClr val="538DD5"/>
                          </a:solidFill>
                          <a:effectLst/>
                          <a:latin typeface="Calibri" panose="020F0502020204030204" pitchFamily="34" charset="0"/>
                        </a:rPr>
                        <a:t>38,2 </a:t>
                      </a: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r" fontAlgn="b"/>
                      <a:endParaRPr lang="nl-NL" sz="1400" b="0" i="0" u="none" strike="noStrike">
                        <a:solidFill>
                          <a:srgbClr val="538DD5"/>
                        </a:solidFill>
                        <a:effectLst/>
                        <a:latin typeface="Microsoft Sans Serif" panose="020B0604020202020204" pitchFamily="34" charset="0"/>
                      </a:endParaRP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ctr" fontAlgn="b"/>
                      <a:r>
                        <a:rPr lang="nl-NL" sz="1600" b="1" i="0" u="none" strike="noStrike">
                          <a:solidFill>
                            <a:srgbClr val="1F497D"/>
                          </a:solidFill>
                          <a:effectLst/>
                          <a:latin typeface="Calibri" panose="020F0502020204030204" pitchFamily="34" charset="0"/>
                        </a:rPr>
                        <a:t>49,1 </a:t>
                      </a: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l" fontAlgn="ctr"/>
                      <a:endParaRPr lang="nl-NL" sz="1600" b="1" i="0" u="none" strike="noStrike">
                        <a:effectLst/>
                        <a:latin typeface="Microsoft Sans Serif" panose="020B0604020202020204" pitchFamily="34" charset="0"/>
                      </a:endParaRPr>
                    </a:p>
                  </a:txBody>
                  <a:tcPr marL="9525" marR="9525" marT="9526" marB="0" anchor="ctr">
                    <a:lnL w="6350" cap="flat" cmpd="sng" algn="ctr">
                      <a:solidFill>
                        <a:srgbClr val="1F497D"/>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200" b="0" i="1" u="none" strike="noStrike">
                          <a:solidFill>
                            <a:srgbClr val="366092"/>
                          </a:solidFill>
                          <a:effectLst/>
                          <a:latin typeface="Calibri" panose="020F0502020204030204" pitchFamily="34" charset="0"/>
                        </a:rPr>
                        <a:t>29% </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r>
              <a:tr h="253389">
                <a:tc>
                  <a:txBody>
                    <a:bodyPr/>
                    <a:lstStyle/>
                    <a:p>
                      <a:pPr algn="l" fontAlgn="b"/>
                      <a:r>
                        <a:rPr lang="nl-NL" sz="1400" b="1" i="0" u="none" strike="noStrike">
                          <a:solidFill>
                            <a:srgbClr val="366092"/>
                          </a:solidFill>
                          <a:effectLst/>
                          <a:latin typeface="Calibri" panose="020F0502020204030204" pitchFamily="34" charset="0"/>
                        </a:rPr>
                        <a:t> </a:t>
                      </a:r>
                    </a:p>
                  </a:txBody>
                  <a:tcPr marL="9525" marR="9525" marT="9526" marB="0" anchor="b">
                    <a:lnL>
                      <a:noFill/>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0" i="0" u="none" strike="noStrike">
                          <a:solidFill>
                            <a:srgbClr val="538DD5"/>
                          </a:solidFill>
                          <a:effectLst/>
                          <a:latin typeface="Calibri" panose="020F0502020204030204" pitchFamily="34" charset="0"/>
                        </a:rPr>
                        <a:t> </a:t>
                      </a: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r" fontAlgn="b"/>
                      <a:r>
                        <a:rPr lang="nl-NL" sz="1400" b="0" i="0" u="none" strike="noStrike">
                          <a:solidFill>
                            <a:srgbClr val="538DD5"/>
                          </a:solidFill>
                          <a:effectLst/>
                          <a:latin typeface="Microsoft Sans Serif" panose="020B0604020202020204" pitchFamily="34" charset="0"/>
                        </a:rPr>
                        <a:t> </a:t>
                      </a: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600" b="1" i="0" u="none" strike="noStrike">
                          <a:solidFill>
                            <a:srgbClr val="1F497D"/>
                          </a:solidFill>
                          <a:effectLst/>
                          <a:latin typeface="Calibri" panose="020F0502020204030204" pitchFamily="34" charset="0"/>
                        </a:rPr>
                        <a:t> </a:t>
                      </a: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l" fontAlgn="ctr"/>
                      <a:r>
                        <a:rPr lang="nl-NL" sz="1600" b="1" i="0" u="none" strike="noStrike">
                          <a:effectLst/>
                          <a:latin typeface="Microsoft Sans Serif" panose="020B0604020202020204" pitchFamily="34" charset="0"/>
                        </a:rPr>
                        <a:t> </a:t>
                      </a:r>
                    </a:p>
                  </a:txBody>
                  <a:tcPr marL="9525" marR="9525" marT="9526" marB="0" anchor="ctr">
                    <a:lnL w="6350" cap="flat" cmpd="sng" algn="ctr">
                      <a:solidFill>
                        <a:srgbClr val="1F497D"/>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200" b="0" i="1" u="none" strike="noStrike">
                          <a:solidFill>
                            <a:srgbClr val="366092"/>
                          </a:solidFill>
                          <a:effectLst/>
                          <a:latin typeface="Calibri" panose="020F0502020204030204" pitchFamily="34" charset="0"/>
                        </a:rPr>
                        <a:t> </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53389">
                <a:tc>
                  <a:txBody>
                    <a:bodyPr/>
                    <a:lstStyle/>
                    <a:p>
                      <a:pPr algn="l" fontAlgn="b"/>
                      <a:r>
                        <a:rPr lang="nl-NL" sz="1400" b="0" i="0" u="none" strike="noStrike">
                          <a:solidFill>
                            <a:srgbClr val="366092"/>
                          </a:solidFill>
                          <a:effectLst/>
                          <a:latin typeface="Calibri" panose="020F0502020204030204" pitchFamily="34" charset="0"/>
                        </a:rPr>
                        <a:t>Resultaat deelnemingen</a:t>
                      </a:r>
                    </a:p>
                  </a:txBody>
                  <a:tcPr marL="9525" marR="9525" marT="9526" marB="0" anchor="b">
                    <a:lnL>
                      <a:noFill/>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ctr" fontAlgn="b"/>
                      <a:r>
                        <a:rPr lang="nl-NL" sz="1400" b="0" i="0" u="none" strike="noStrike">
                          <a:solidFill>
                            <a:srgbClr val="538DD5"/>
                          </a:solidFill>
                          <a:effectLst/>
                          <a:latin typeface="Calibri" panose="020F0502020204030204" pitchFamily="34" charset="0"/>
                        </a:rPr>
                        <a:t>0,0 </a:t>
                      </a: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r" fontAlgn="b"/>
                      <a:endParaRPr lang="nl-NL" sz="1400" b="0" i="0" u="none" strike="noStrike">
                        <a:solidFill>
                          <a:srgbClr val="538DD5"/>
                        </a:solidFill>
                        <a:effectLst/>
                        <a:latin typeface="Microsoft Sans Serif" panose="020B0604020202020204" pitchFamily="34" charset="0"/>
                      </a:endParaRP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ctr" fontAlgn="b"/>
                      <a:r>
                        <a:rPr lang="nl-NL" sz="1400" b="1" i="0" u="none" strike="noStrike">
                          <a:solidFill>
                            <a:srgbClr val="1F497D"/>
                          </a:solidFill>
                          <a:effectLst/>
                          <a:latin typeface="Calibri" panose="020F0502020204030204" pitchFamily="34" charset="0"/>
                        </a:rPr>
                        <a:t>0,0 </a:t>
                      </a: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l" fontAlgn="b"/>
                      <a:endParaRPr lang="nl-NL" sz="1600" b="0" i="0" u="none" strike="noStrike">
                        <a:effectLst/>
                        <a:latin typeface="Microsoft Sans Serif" panose="020B0604020202020204" pitchFamily="34" charset="0"/>
                      </a:endParaRP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200" b="0" i="1" u="none" strike="noStrike">
                          <a:solidFill>
                            <a:srgbClr val="366092"/>
                          </a:solidFill>
                          <a:effectLst/>
                          <a:latin typeface="Calibri" panose="020F0502020204030204" pitchFamily="34" charset="0"/>
                        </a:rPr>
                        <a:t> </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r>
              <a:tr h="253389">
                <a:tc>
                  <a:txBody>
                    <a:bodyPr/>
                    <a:lstStyle/>
                    <a:p>
                      <a:pPr algn="l" fontAlgn="b"/>
                      <a:r>
                        <a:rPr lang="nl-NL" sz="1400" b="0" i="0" u="none" strike="noStrike">
                          <a:solidFill>
                            <a:srgbClr val="366092"/>
                          </a:solidFill>
                          <a:effectLst/>
                          <a:latin typeface="Calibri" panose="020F0502020204030204" pitchFamily="34" charset="0"/>
                        </a:rPr>
                        <a:t>Financiële baten &amp; lasten</a:t>
                      </a:r>
                    </a:p>
                  </a:txBody>
                  <a:tcPr marL="9525" marR="9525" marT="9526" marB="0" anchor="b">
                    <a:lnL>
                      <a:noFill/>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0" i="0" u="none" strike="noStrike">
                          <a:solidFill>
                            <a:srgbClr val="538DD5"/>
                          </a:solidFill>
                          <a:effectLst/>
                          <a:latin typeface="Calibri" panose="020F0502020204030204" pitchFamily="34" charset="0"/>
                        </a:rPr>
                        <a:t>(5,1)</a:t>
                      </a: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r" fontAlgn="b"/>
                      <a:r>
                        <a:rPr lang="nl-NL" sz="1400" b="0" i="0" u="none" strike="noStrike">
                          <a:solidFill>
                            <a:srgbClr val="538DD5"/>
                          </a:solidFill>
                          <a:effectLst/>
                          <a:latin typeface="Microsoft Sans Serif" panose="020B0604020202020204" pitchFamily="34" charset="0"/>
                        </a:rPr>
                        <a:t> </a:t>
                      </a: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1" i="0" u="none" strike="noStrike">
                          <a:solidFill>
                            <a:srgbClr val="1F497D"/>
                          </a:solidFill>
                          <a:effectLst/>
                          <a:latin typeface="Calibri" panose="020F0502020204030204" pitchFamily="34" charset="0"/>
                        </a:rPr>
                        <a:t>(5,6)</a:t>
                      </a: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l" fontAlgn="b"/>
                      <a:r>
                        <a:rPr lang="nl-NL" sz="1600" b="0" i="0" u="none" strike="noStrike">
                          <a:effectLst/>
                          <a:latin typeface="Microsoft Sans Serif" panose="020B0604020202020204" pitchFamily="34" charset="0"/>
                        </a:rPr>
                        <a:t> </a:t>
                      </a: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200" b="0" i="1" u="none" strike="noStrike">
                          <a:solidFill>
                            <a:srgbClr val="366092"/>
                          </a:solidFill>
                          <a:effectLst/>
                          <a:latin typeface="Calibri" panose="020F0502020204030204" pitchFamily="34" charset="0"/>
                        </a:rPr>
                        <a:t>9% </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53389">
                <a:tc>
                  <a:txBody>
                    <a:bodyPr/>
                    <a:lstStyle/>
                    <a:p>
                      <a:pPr algn="l" fontAlgn="b"/>
                      <a:r>
                        <a:rPr lang="nl-NL" sz="1400" b="0" i="0" u="none" strike="noStrike">
                          <a:solidFill>
                            <a:srgbClr val="366092"/>
                          </a:solidFill>
                          <a:effectLst/>
                          <a:latin typeface="Calibri" panose="020F0502020204030204" pitchFamily="34" charset="0"/>
                        </a:rPr>
                        <a:t>Belastingen</a:t>
                      </a:r>
                    </a:p>
                  </a:txBody>
                  <a:tcPr marL="9525" marR="9525" marT="9526" marB="0" anchor="b">
                    <a:lnL>
                      <a:noFill/>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ctr" fontAlgn="b"/>
                      <a:r>
                        <a:rPr lang="nl-NL" sz="1400" b="0" i="0" u="none" strike="noStrike">
                          <a:solidFill>
                            <a:srgbClr val="538DD5"/>
                          </a:solidFill>
                          <a:effectLst/>
                          <a:latin typeface="Calibri" panose="020F0502020204030204" pitchFamily="34" charset="0"/>
                        </a:rPr>
                        <a:t>(6,8)</a:t>
                      </a: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r" fontAlgn="b"/>
                      <a:endParaRPr lang="nl-NL" sz="1400" b="0" i="0" u="none" strike="noStrike">
                        <a:solidFill>
                          <a:srgbClr val="538DD5"/>
                        </a:solidFill>
                        <a:effectLst/>
                        <a:latin typeface="Microsoft Sans Serif" panose="020B0604020202020204" pitchFamily="34" charset="0"/>
                      </a:endParaRP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ctr" fontAlgn="b"/>
                      <a:r>
                        <a:rPr lang="nl-NL" sz="1400" b="1" i="0" u="none" strike="noStrike">
                          <a:solidFill>
                            <a:srgbClr val="1F497D"/>
                          </a:solidFill>
                          <a:effectLst/>
                          <a:latin typeface="Calibri" panose="020F0502020204030204" pitchFamily="34" charset="0"/>
                        </a:rPr>
                        <a:t>(11,7)</a:t>
                      </a: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l" fontAlgn="b"/>
                      <a:endParaRPr lang="nl-NL" sz="1600" b="0" i="0" u="none" strike="noStrike">
                        <a:effectLst/>
                        <a:latin typeface="Microsoft Sans Serif" panose="020B0604020202020204" pitchFamily="34" charset="0"/>
                      </a:endParaRP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200" b="0" i="1" u="none" strike="noStrike">
                          <a:solidFill>
                            <a:srgbClr val="366092"/>
                          </a:solidFill>
                          <a:effectLst/>
                          <a:latin typeface="Calibri" panose="020F0502020204030204" pitchFamily="34" charset="0"/>
                        </a:rPr>
                        <a:t>72% </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r>
              <a:tr h="253389">
                <a:tc>
                  <a:txBody>
                    <a:bodyPr/>
                    <a:lstStyle/>
                    <a:p>
                      <a:pPr algn="l" fontAlgn="b"/>
                      <a:r>
                        <a:rPr lang="nl-NL" sz="1400" b="1" i="0" u="none" strike="noStrike">
                          <a:solidFill>
                            <a:srgbClr val="366092"/>
                          </a:solidFill>
                          <a:effectLst/>
                          <a:latin typeface="Calibri" panose="020F0502020204030204" pitchFamily="34" charset="0"/>
                        </a:rPr>
                        <a:t> </a:t>
                      </a:r>
                    </a:p>
                  </a:txBody>
                  <a:tcPr marL="9525" marR="9525" marT="9526" marB="0" anchor="b">
                    <a:lnL>
                      <a:noFill/>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0" i="0" u="none" strike="noStrike">
                          <a:solidFill>
                            <a:srgbClr val="538DD5"/>
                          </a:solidFill>
                          <a:effectLst/>
                          <a:latin typeface="Calibri" panose="020F0502020204030204" pitchFamily="34" charset="0"/>
                        </a:rPr>
                        <a:t> </a:t>
                      </a: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w="6350" cap="flat" cmpd="sng" algn="ctr">
                      <a:solidFill>
                        <a:srgbClr val="1F497D"/>
                      </a:solidFill>
                      <a:prstDash val="solid"/>
                      <a:round/>
                      <a:headEnd type="none" w="med" len="med"/>
                      <a:tailEnd type="none" w="med" len="med"/>
                    </a:lnB>
                    <a:solidFill>
                      <a:srgbClr val="FFFFFF"/>
                    </a:solidFill>
                  </a:tcPr>
                </a:tc>
                <a:tc>
                  <a:txBody>
                    <a:bodyPr/>
                    <a:lstStyle/>
                    <a:p>
                      <a:pPr algn="r" fontAlgn="b"/>
                      <a:r>
                        <a:rPr lang="nl-NL" sz="1400" b="0" i="0" u="none" strike="noStrike">
                          <a:solidFill>
                            <a:srgbClr val="538DD5"/>
                          </a:solidFill>
                          <a:effectLst/>
                          <a:latin typeface="Microsoft Sans Serif" panose="020B0604020202020204" pitchFamily="34" charset="0"/>
                        </a:rPr>
                        <a:t> </a:t>
                      </a: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600" b="1" i="0" u="none" strike="noStrike">
                          <a:solidFill>
                            <a:srgbClr val="1F497D"/>
                          </a:solidFill>
                          <a:effectLst/>
                          <a:latin typeface="Calibri" panose="020F0502020204030204" pitchFamily="34" charset="0"/>
                        </a:rPr>
                        <a:t> </a:t>
                      </a: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w="6350" cap="flat" cmpd="sng" algn="ctr">
                      <a:solidFill>
                        <a:srgbClr val="1F497D"/>
                      </a:solidFill>
                      <a:prstDash val="solid"/>
                      <a:round/>
                      <a:headEnd type="none" w="med" len="med"/>
                      <a:tailEnd type="none" w="med" len="med"/>
                    </a:lnB>
                    <a:solidFill>
                      <a:srgbClr val="FFFFFF"/>
                    </a:solidFill>
                  </a:tcPr>
                </a:tc>
                <a:tc>
                  <a:txBody>
                    <a:bodyPr/>
                    <a:lstStyle/>
                    <a:p>
                      <a:pPr algn="l" fontAlgn="ctr"/>
                      <a:r>
                        <a:rPr lang="nl-NL" sz="1600" b="1" i="0" u="none" strike="noStrike">
                          <a:effectLst/>
                          <a:latin typeface="Microsoft Sans Serif" panose="020B0604020202020204" pitchFamily="34" charset="0"/>
                        </a:rPr>
                        <a:t> </a:t>
                      </a:r>
                    </a:p>
                  </a:txBody>
                  <a:tcPr marL="9525" marR="9525" marT="9526" marB="0" anchor="ctr">
                    <a:lnL w="6350" cap="flat" cmpd="sng" algn="ctr">
                      <a:solidFill>
                        <a:srgbClr val="1F497D"/>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200" b="0" i="1" u="none" strike="noStrike">
                          <a:solidFill>
                            <a:srgbClr val="366092"/>
                          </a:solidFill>
                          <a:effectLst/>
                          <a:latin typeface="Calibri" panose="020F0502020204030204" pitchFamily="34" charset="0"/>
                        </a:rPr>
                        <a:t> </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53389">
                <a:tc>
                  <a:txBody>
                    <a:bodyPr/>
                    <a:lstStyle/>
                    <a:p>
                      <a:pPr algn="l" fontAlgn="b"/>
                      <a:r>
                        <a:rPr lang="nl-NL" sz="1400" b="1" i="0" u="none" strike="noStrike">
                          <a:solidFill>
                            <a:srgbClr val="366092"/>
                          </a:solidFill>
                          <a:effectLst/>
                          <a:latin typeface="Calibri" panose="020F0502020204030204" pitchFamily="34" charset="0"/>
                        </a:rPr>
                        <a:t>Netto operationeel resultaat</a:t>
                      </a:r>
                    </a:p>
                  </a:txBody>
                  <a:tcPr marL="9525" marR="9525" marT="9526" marB="0" anchor="b">
                    <a:lnL>
                      <a:noFill/>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ctr" fontAlgn="b"/>
                      <a:r>
                        <a:rPr lang="nl-NL" sz="1400" b="1" i="0" u="none" strike="noStrike">
                          <a:solidFill>
                            <a:srgbClr val="538DD5"/>
                          </a:solidFill>
                          <a:effectLst/>
                          <a:latin typeface="Calibri" panose="020F0502020204030204" pitchFamily="34" charset="0"/>
                        </a:rPr>
                        <a:t>26,3 </a:t>
                      </a: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25400" cap="flat" cmpd="dbl" algn="ctr">
                      <a:solidFill>
                        <a:srgbClr val="1F497D"/>
                      </a:solidFill>
                      <a:prstDash val="solid"/>
                      <a:round/>
                      <a:headEnd type="none" w="med" len="med"/>
                      <a:tailEnd type="none" w="med" len="med"/>
                    </a:lnB>
                    <a:solidFill>
                      <a:srgbClr val="DCE6F1"/>
                    </a:solidFill>
                  </a:tcPr>
                </a:tc>
                <a:tc>
                  <a:txBody>
                    <a:bodyPr/>
                    <a:lstStyle/>
                    <a:p>
                      <a:pPr algn="r" fontAlgn="b"/>
                      <a:r>
                        <a:rPr lang="nl-NL" sz="1400" b="0" i="0" u="none" strike="noStrike">
                          <a:solidFill>
                            <a:srgbClr val="538DD5"/>
                          </a:solidFill>
                          <a:effectLst/>
                          <a:latin typeface="Microsoft Sans Serif" panose="020B0604020202020204" pitchFamily="34" charset="0"/>
                        </a:rPr>
                        <a:t> </a:t>
                      </a: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600" b="1" i="0" u="none" strike="noStrike">
                          <a:solidFill>
                            <a:srgbClr val="1F497D"/>
                          </a:solidFill>
                          <a:effectLst/>
                          <a:latin typeface="Calibri" panose="020F0502020204030204" pitchFamily="34" charset="0"/>
                        </a:rPr>
                        <a:t>31,9 </a:t>
                      </a: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25400" cap="flat" cmpd="dbl" algn="ctr">
                      <a:solidFill>
                        <a:srgbClr val="1F497D"/>
                      </a:solidFill>
                      <a:prstDash val="solid"/>
                      <a:round/>
                      <a:headEnd type="none" w="med" len="med"/>
                      <a:tailEnd type="none" w="med" len="med"/>
                    </a:lnB>
                    <a:solidFill>
                      <a:srgbClr val="DCE6F1"/>
                    </a:solidFill>
                  </a:tcPr>
                </a:tc>
                <a:tc>
                  <a:txBody>
                    <a:bodyPr/>
                    <a:lstStyle/>
                    <a:p>
                      <a:pPr algn="l" fontAlgn="b"/>
                      <a:r>
                        <a:rPr lang="nl-NL" sz="1600" b="1" i="0" u="none" strike="noStrike">
                          <a:effectLst/>
                          <a:latin typeface="Microsoft Sans Serif" panose="020B0604020202020204" pitchFamily="34" charset="0"/>
                        </a:rPr>
                        <a:t> </a:t>
                      </a: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200" b="0" i="1" u="none" strike="noStrike">
                          <a:solidFill>
                            <a:srgbClr val="366092"/>
                          </a:solidFill>
                          <a:effectLst/>
                          <a:latin typeface="Calibri" panose="020F0502020204030204" pitchFamily="34" charset="0"/>
                        </a:rPr>
                        <a:t>21% </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r>
              <a:tr h="253389">
                <a:tc>
                  <a:txBody>
                    <a:bodyPr/>
                    <a:lstStyle/>
                    <a:p>
                      <a:pPr algn="l" fontAlgn="b"/>
                      <a:r>
                        <a:rPr lang="nl-NL" sz="1400" b="1" i="0" u="none" strike="noStrike">
                          <a:solidFill>
                            <a:srgbClr val="366092"/>
                          </a:solidFill>
                          <a:effectLst/>
                          <a:latin typeface="Calibri" panose="020F0502020204030204" pitchFamily="34" charset="0"/>
                        </a:rPr>
                        <a:t> </a:t>
                      </a:r>
                    </a:p>
                  </a:txBody>
                  <a:tcPr marL="9525" marR="9525" marT="9526" marB="0" anchor="b">
                    <a:lnL>
                      <a:noFill/>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0" i="0" u="none" strike="noStrike">
                          <a:solidFill>
                            <a:srgbClr val="538DD5"/>
                          </a:solidFill>
                          <a:effectLst/>
                          <a:latin typeface="Calibri" panose="020F0502020204030204" pitchFamily="34" charset="0"/>
                        </a:rPr>
                        <a:t> </a:t>
                      </a: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25400" cap="flat" cmpd="dbl" algn="ctr">
                      <a:solidFill>
                        <a:srgbClr val="1F497D"/>
                      </a:solidFill>
                      <a:prstDash val="solid"/>
                      <a:round/>
                      <a:headEnd type="none" w="med" len="med"/>
                      <a:tailEnd type="none" w="med" len="med"/>
                    </a:lnT>
                    <a:lnB>
                      <a:noFill/>
                    </a:lnB>
                    <a:solidFill>
                      <a:srgbClr val="FFFFFF"/>
                    </a:solidFill>
                  </a:tcPr>
                </a:tc>
                <a:tc>
                  <a:txBody>
                    <a:bodyPr/>
                    <a:lstStyle/>
                    <a:p>
                      <a:pPr algn="r" fontAlgn="b"/>
                      <a:r>
                        <a:rPr lang="nl-NL" sz="1400" b="0" i="0" u="none" strike="noStrike">
                          <a:solidFill>
                            <a:srgbClr val="538DD5"/>
                          </a:solidFill>
                          <a:effectLst/>
                          <a:latin typeface="Microsoft Sans Serif" panose="020B0604020202020204" pitchFamily="34" charset="0"/>
                        </a:rPr>
                        <a:t> </a:t>
                      </a: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600" b="1" i="0" u="none" strike="noStrike">
                          <a:solidFill>
                            <a:srgbClr val="1F497D"/>
                          </a:solidFill>
                          <a:effectLst/>
                          <a:latin typeface="Calibri" panose="020F0502020204030204" pitchFamily="34" charset="0"/>
                        </a:rPr>
                        <a:t> </a:t>
                      </a: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25400" cap="flat" cmpd="dbl" algn="ctr">
                      <a:solidFill>
                        <a:srgbClr val="1F497D"/>
                      </a:solidFill>
                      <a:prstDash val="solid"/>
                      <a:round/>
                      <a:headEnd type="none" w="med" len="med"/>
                      <a:tailEnd type="none" w="med" len="med"/>
                    </a:lnT>
                    <a:lnB>
                      <a:noFill/>
                    </a:lnB>
                    <a:solidFill>
                      <a:srgbClr val="FFFFFF"/>
                    </a:solidFill>
                  </a:tcPr>
                </a:tc>
                <a:tc>
                  <a:txBody>
                    <a:bodyPr/>
                    <a:lstStyle/>
                    <a:p>
                      <a:pPr algn="l" fontAlgn="ctr"/>
                      <a:r>
                        <a:rPr lang="nl-NL" sz="1600" b="1" i="0" u="none" strike="noStrike">
                          <a:effectLst/>
                          <a:latin typeface="Microsoft Sans Serif" panose="020B0604020202020204" pitchFamily="34" charset="0"/>
                        </a:rPr>
                        <a:t> </a:t>
                      </a:r>
                    </a:p>
                  </a:txBody>
                  <a:tcPr marL="9525" marR="9525" marT="9526" marB="0" anchor="ctr">
                    <a:lnL w="6350" cap="flat" cmpd="sng" algn="ctr">
                      <a:solidFill>
                        <a:srgbClr val="1F497D"/>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200" b="0" i="1" u="none" strike="noStrike">
                          <a:solidFill>
                            <a:srgbClr val="366092"/>
                          </a:solidFill>
                          <a:effectLst/>
                          <a:latin typeface="Calibri" panose="020F0502020204030204" pitchFamily="34" charset="0"/>
                        </a:rPr>
                        <a:t> </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53389">
                <a:tc>
                  <a:txBody>
                    <a:bodyPr/>
                    <a:lstStyle/>
                    <a:p>
                      <a:pPr algn="l" fontAlgn="b"/>
                      <a:r>
                        <a:rPr lang="nl-NL" sz="1400" b="0" i="0" u="none" strike="noStrike">
                          <a:solidFill>
                            <a:srgbClr val="366092"/>
                          </a:solidFill>
                          <a:effectLst/>
                          <a:latin typeface="Calibri" panose="020F0502020204030204" pitchFamily="34" charset="0"/>
                        </a:rPr>
                        <a:t>Incidentele baten &amp; lasten</a:t>
                      </a:r>
                    </a:p>
                  </a:txBody>
                  <a:tcPr marL="9525" marR="9525" marT="9526" marB="0" anchor="b">
                    <a:lnL>
                      <a:noFill/>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0" i="0" u="none" strike="noStrike">
                          <a:solidFill>
                            <a:srgbClr val="538DD5"/>
                          </a:solidFill>
                          <a:effectLst/>
                          <a:latin typeface="Calibri" panose="020F0502020204030204" pitchFamily="34" charset="0"/>
                        </a:rPr>
                        <a:t>1,2 </a:t>
                      </a: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r" fontAlgn="b"/>
                      <a:r>
                        <a:rPr lang="nl-NL" sz="1400" b="0" i="0" u="none" strike="noStrike">
                          <a:solidFill>
                            <a:srgbClr val="538DD5"/>
                          </a:solidFill>
                          <a:effectLst/>
                          <a:latin typeface="Microsoft Sans Serif" panose="020B0604020202020204" pitchFamily="34" charset="0"/>
                        </a:rPr>
                        <a:t> </a:t>
                      </a: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1" i="0" u="none" strike="noStrike" dirty="0" smtClean="0">
                          <a:solidFill>
                            <a:srgbClr val="1F497D"/>
                          </a:solidFill>
                          <a:effectLst/>
                          <a:latin typeface="Calibri" panose="020F0502020204030204" pitchFamily="34" charset="0"/>
                        </a:rPr>
                        <a:t>0,0</a:t>
                      </a:r>
                      <a:endParaRPr lang="nl-NL" sz="1400" b="1" i="0" u="none" strike="noStrike" dirty="0">
                        <a:solidFill>
                          <a:srgbClr val="1F497D"/>
                        </a:solidFill>
                        <a:effectLst/>
                        <a:latin typeface="Calibri" panose="020F0502020204030204" pitchFamily="34" charset="0"/>
                      </a:endParaRP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l" fontAlgn="b"/>
                      <a:r>
                        <a:rPr lang="nl-NL" sz="1600" b="0" i="0" u="none" strike="noStrike">
                          <a:effectLst/>
                          <a:latin typeface="Microsoft Sans Serif" panose="020B0604020202020204" pitchFamily="34" charset="0"/>
                        </a:rPr>
                        <a:t> </a:t>
                      </a: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200" b="0" i="1" u="none" strike="noStrike">
                          <a:solidFill>
                            <a:srgbClr val="366092"/>
                          </a:solidFill>
                          <a:effectLst/>
                          <a:latin typeface="Calibri" panose="020F0502020204030204" pitchFamily="34" charset="0"/>
                        </a:rPr>
                        <a:t> </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53389">
                <a:tc>
                  <a:txBody>
                    <a:bodyPr/>
                    <a:lstStyle/>
                    <a:p>
                      <a:pPr algn="l" fontAlgn="b"/>
                      <a:r>
                        <a:rPr lang="nl-NL" sz="1400" b="1" i="0" u="none" strike="noStrike">
                          <a:solidFill>
                            <a:srgbClr val="366092"/>
                          </a:solidFill>
                          <a:effectLst/>
                          <a:latin typeface="Calibri" panose="020F0502020204030204" pitchFamily="34" charset="0"/>
                        </a:rPr>
                        <a:t> </a:t>
                      </a:r>
                    </a:p>
                  </a:txBody>
                  <a:tcPr marL="9525" marR="9525" marT="9526" marB="0" anchor="b">
                    <a:lnL>
                      <a:noFill/>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0" i="0" u="none" strike="noStrike">
                          <a:solidFill>
                            <a:srgbClr val="538DD5"/>
                          </a:solidFill>
                          <a:effectLst/>
                          <a:latin typeface="Calibri" panose="020F0502020204030204" pitchFamily="34" charset="0"/>
                        </a:rPr>
                        <a:t> </a:t>
                      </a: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w="6350" cap="flat" cmpd="sng" algn="ctr">
                      <a:solidFill>
                        <a:srgbClr val="1F497D"/>
                      </a:solidFill>
                      <a:prstDash val="solid"/>
                      <a:round/>
                      <a:headEnd type="none" w="med" len="med"/>
                      <a:tailEnd type="none" w="med" len="med"/>
                    </a:lnB>
                    <a:solidFill>
                      <a:srgbClr val="FFFFFF"/>
                    </a:solidFill>
                  </a:tcPr>
                </a:tc>
                <a:tc>
                  <a:txBody>
                    <a:bodyPr/>
                    <a:lstStyle/>
                    <a:p>
                      <a:pPr algn="r" fontAlgn="b"/>
                      <a:r>
                        <a:rPr lang="nl-NL" sz="1400" b="0" i="0" u="none" strike="noStrike">
                          <a:solidFill>
                            <a:srgbClr val="538DD5"/>
                          </a:solidFill>
                          <a:effectLst/>
                          <a:latin typeface="Microsoft Sans Serif" panose="020B0604020202020204" pitchFamily="34" charset="0"/>
                        </a:rPr>
                        <a:t> </a:t>
                      </a: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600" b="1" i="0" u="none" strike="noStrike">
                          <a:solidFill>
                            <a:srgbClr val="1F497D"/>
                          </a:solidFill>
                          <a:effectLst/>
                          <a:latin typeface="Calibri" panose="020F0502020204030204" pitchFamily="34" charset="0"/>
                        </a:rPr>
                        <a:t> </a:t>
                      </a: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w="6350" cap="flat" cmpd="sng" algn="ctr">
                      <a:solidFill>
                        <a:srgbClr val="1F497D"/>
                      </a:solidFill>
                      <a:prstDash val="solid"/>
                      <a:round/>
                      <a:headEnd type="none" w="med" len="med"/>
                      <a:tailEnd type="none" w="med" len="med"/>
                    </a:lnB>
                    <a:solidFill>
                      <a:srgbClr val="FFFFFF"/>
                    </a:solidFill>
                  </a:tcPr>
                </a:tc>
                <a:tc>
                  <a:txBody>
                    <a:bodyPr/>
                    <a:lstStyle/>
                    <a:p>
                      <a:pPr algn="l" fontAlgn="ctr"/>
                      <a:r>
                        <a:rPr lang="nl-NL" sz="1600" b="1" i="0" u="none" strike="noStrike">
                          <a:effectLst/>
                          <a:latin typeface="Microsoft Sans Serif" panose="020B0604020202020204" pitchFamily="34" charset="0"/>
                        </a:rPr>
                        <a:t> </a:t>
                      </a:r>
                    </a:p>
                  </a:txBody>
                  <a:tcPr marL="9525" marR="9525" marT="9526" marB="0" anchor="ctr">
                    <a:lnL w="6350" cap="flat" cmpd="sng" algn="ctr">
                      <a:solidFill>
                        <a:srgbClr val="1F497D"/>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200" b="0" i="1" u="none" strike="noStrike">
                          <a:solidFill>
                            <a:srgbClr val="366092"/>
                          </a:solidFill>
                          <a:effectLst/>
                          <a:latin typeface="Calibri" panose="020F0502020204030204" pitchFamily="34" charset="0"/>
                        </a:rPr>
                        <a:t> </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53389">
                <a:tc>
                  <a:txBody>
                    <a:bodyPr/>
                    <a:lstStyle/>
                    <a:p>
                      <a:pPr algn="l" fontAlgn="b"/>
                      <a:r>
                        <a:rPr lang="nl-NL" sz="1400" b="1" i="0" u="none" strike="noStrike">
                          <a:solidFill>
                            <a:srgbClr val="366092"/>
                          </a:solidFill>
                          <a:effectLst/>
                          <a:latin typeface="Calibri" panose="020F0502020204030204" pitchFamily="34" charset="0"/>
                        </a:rPr>
                        <a:t>Nettowinst</a:t>
                      </a:r>
                    </a:p>
                  </a:txBody>
                  <a:tcPr marL="9525" marR="9525" marT="9526" marB="0" anchor="b">
                    <a:lnL>
                      <a:noFill/>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ctr" fontAlgn="b"/>
                      <a:r>
                        <a:rPr lang="nl-NL" sz="1400" b="0" i="0" u="none" strike="noStrike">
                          <a:solidFill>
                            <a:srgbClr val="538DD5"/>
                          </a:solidFill>
                          <a:effectLst/>
                          <a:latin typeface="Calibri" panose="020F0502020204030204" pitchFamily="34" charset="0"/>
                        </a:rPr>
                        <a:t>27,5 </a:t>
                      </a: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25400" cap="flat" cmpd="dbl" algn="ctr">
                      <a:solidFill>
                        <a:srgbClr val="1F497D"/>
                      </a:solidFill>
                      <a:prstDash val="solid"/>
                      <a:round/>
                      <a:headEnd type="none" w="med" len="med"/>
                      <a:tailEnd type="none" w="med" len="med"/>
                    </a:lnB>
                    <a:solidFill>
                      <a:srgbClr val="DCE6F1"/>
                    </a:solidFill>
                  </a:tcPr>
                </a:tc>
                <a:tc>
                  <a:txBody>
                    <a:bodyPr/>
                    <a:lstStyle/>
                    <a:p>
                      <a:pPr algn="r" fontAlgn="b"/>
                      <a:r>
                        <a:rPr lang="nl-NL" sz="1400" b="0" i="0" u="none" strike="noStrike">
                          <a:solidFill>
                            <a:srgbClr val="538DD5"/>
                          </a:solidFill>
                          <a:effectLst/>
                          <a:latin typeface="Microsoft Sans Serif" panose="020B0604020202020204" pitchFamily="34" charset="0"/>
                        </a:rPr>
                        <a:t> </a:t>
                      </a: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1" i="0" u="none" strike="noStrike">
                          <a:solidFill>
                            <a:srgbClr val="1F497D"/>
                          </a:solidFill>
                          <a:effectLst/>
                          <a:latin typeface="Calibri" panose="020F0502020204030204" pitchFamily="34" charset="0"/>
                        </a:rPr>
                        <a:t>31,9 </a:t>
                      </a: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25400" cap="flat" cmpd="dbl" algn="ctr">
                      <a:solidFill>
                        <a:srgbClr val="1F497D"/>
                      </a:solidFill>
                      <a:prstDash val="solid"/>
                      <a:round/>
                      <a:headEnd type="none" w="med" len="med"/>
                      <a:tailEnd type="none" w="med" len="med"/>
                    </a:lnB>
                    <a:solidFill>
                      <a:srgbClr val="DCE6F1"/>
                    </a:solidFill>
                  </a:tcPr>
                </a:tc>
                <a:tc>
                  <a:txBody>
                    <a:bodyPr/>
                    <a:lstStyle/>
                    <a:p>
                      <a:pPr algn="l" fontAlgn="b"/>
                      <a:r>
                        <a:rPr lang="nl-NL" sz="1600" b="1" i="0" u="none" strike="noStrike">
                          <a:effectLst/>
                          <a:latin typeface="Microsoft Sans Serif" panose="020B0604020202020204" pitchFamily="34" charset="0"/>
                        </a:rPr>
                        <a:t> </a:t>
                      </a:r>
                    </a:p>
                  </a:txBody>
                  <a:tcPr marL="9525" marR="9525" marT="9526" marB="0" anchor="b">
                    <a:lnL w="6350" cap="flat" cmpd="sng" algn="ctr">
                      <a:solidFill>
                        <a:srgbClr val="1F497D"/>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200" b="0" i="1" u="none" strike="noStrike" dirty="0">
                          <a:solidFill>
                            <a:srgbClr val="366092"/>
                          </a:solidFill>
                          <a:effectLst/>
                          <a:latin typeface="Calibri" panose="020F0502020204030204" pitchFamily="34" charset="0"/>
                        </a:rPr>
                        <a:t>16% </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971550" y="252413"/>
            <a:ext cx="3600450" cy="863600"/>
          </a:xfrm>
          <a:noFill/>
          <a:ln>
            <a:miter lim="800000"/>
            <a:headEnd/>
            <a:tailEnd/>
          </a:ln>
        </p:spPr>
        <p:txBody>
          <a:bodyPr/>
          <a:lstStyle/>
          <a:p>
            <a:r>
              <a:rPr lang="nl-NL" altLang="en-US" smtClean="0">
                <a:latin typeface="Calibri" pitchFamily="34" charset="0"/>
              </a:rPr>
              <a:t>Balans, activa</a:t>
            </a:r>
            <a:endParaRPr lang="en-US" altLang="en-US" smtClean="0">
              <a:latin typeface="Calibri" pitchFamily="34" charset="0"/>
            </a:endParaRPr>
          </a:p>
        </p:txBody>
      </p:sp>
      <p:sp>
        <p:nvSpPr>
          <p:cNvPr id="26627" name="Tijdelijke aanduiding voor datum 3"/>
          <p:cNvSpPr>
            <a:spLocks noGrp="1"/>
          </p:cNvSpPr>
          <p:nvPr>
            <p:ph type="dt" sz="quarter" idx="10"/>
          </p:nvPr>
        </p:nvSpPr>
        <p:spPr>
          <a:noFill/>
          <a:ln>
            <a:miter lim="800000"/>
            <a:headEnd/>
            <a:tailEnd/>
          </a:ln>
        </p:spPr>
        <p:txBody>
          <a:bodyPr/>
          <a:lstStyle/>
          <a:p>
            <a:r>
              <a:rPr lang="nl-NL" altLang="nl-NL" smtClean="0"/>
              <a:t>24 juli 2015</a:t>
            </a:r>
            <a:endParaRPr lang="en-US" altLang="nl-NL" smtClean="0"/>
          </a:p>
        </p:txBody>
      </p:sp>
      <p:sp>
        <p:nvSpPr>
          <p:cNvPr id="26628" name="Tijdelijke aanduiding voor voettekst 4"/>
          <p:cNvSpPr>
            <a:spLocks noGrp="1"/>
          </p:cNvSpPr>
          <p:nvPr>
            <p:ph type="ftr" sz="quarter" idx="11"/>
          </p:nvPr>
        </p:nvSpPr>
        <p:spPr>
          <a:noFill/>
          <a:ln>
            <a:miter lim="800000"/>
            <a:headEnd/>
            <a:tailEnd/>
          </a:ln>
        </p:spPr>
        <p:txBody>
          <a:bodyPr/>
          <a:lstStyle/>
          <a:p>
            <a:r>
              <a:rPr lang="en-US" altLang="en-US" smtClean="0">
                <a:latin typeface="Calibri" pitchFamily="34" charset="0"/>
                <a:ea typeface="ＭＳ Ｐゴシック" pitchFamily="34" charset="-128"/>
              </a:rPr>
              <a:t>Accell Group N.V. - Presentatie halfjaarcijfers 2015</a:t>
            </a:r>
          </a:p>
        </p:txBody>
      </p:sp>
      <p:sp>
        <p:nvSpPr>
          <p:cNvPr id="26629" name="Tijdelijke aanduiding voor dianummer 5"/>
          <p:cNvSpPr>
            <a:spLocks noGrp="1"/>
          </p:cNvSpPr>
          <p:nvPr>
            <p:ph type="sldNum" sz="quarter" idx="12"/>
          </p:nvPr>
        </p:nvSpPr>
        <p:spPr>
          <a:noFill/>
          <a:ln>
            <a:miter lim="800000"/>
            <a:headEnd/>
            <a:tailEnd/>
          </a:ln>
        </p:spPr>
        <p:txBody>
          <a:bodyPr/>
          <a:lstStyle/>
          <a:p>
            <a:fld id="{D7C9558C-0A96-4308-8D5D-79F6147E6331}" type="slidenum">
              <a:rPr lang="en-US" altLang="nl-NL"/>
              <a:pPr/>
              <a:t>17</a:t>
            </a:fld>
            <a:endParaRPr lang="en-US" altLang="nl-NL"/>
          </a:p>
        </p:txBody>
      </p:sp>
      <p:graphicFrame>
        <p:nvGraphicFramePr>
          <p:cNvPr id="2" name="Tabel 1"/>
          <p:cNvGraphicFramePr>
            <a:graphicFrameLocks noGrp="1"/>
          </p:cNvGraphicFramePr>
          <p:nvPr/>
        </p:nvGraphicFramePr>
        <p:xfrm>
          <a:off x="971550" y="908050"/>
          <a:ext cx="6480175" cy="3386142"/>
        </p:xfrm>
        <a:graphic>
          <a:graphicData uri="http://schemas.openxmlformats.org/drawingml/2006/table">
            <a:tbl>
              <a:tblPr/>
              <a:tblGrid>
                <a:gridCol w="2674956"/>
                <a:gridCol w="967003"/>
                <a:gridCol w="452105"/>
                <a:gridCol w="967003"/>
                <a:gridCol w="452105"/>
                <a:gridCol w="967003"/>
              </a:tblGrid>
              <a:tr h="261064">
                <a:tc>
                  <a:txBody>
                    <a:bodyPr/>
                    <a:lstStyle/>
                    <a:p>
                      <a:pPr algn="l" fontAlgn="b"/>
                      <a:r>
                        <a:rPr lang="en-US" sz="1600" b="1" i="0" u="none" strike="noStrike" dirty="0">
                          <a:solidFill>
                            <a:srgbClr val="1F497D"/>
                          </a:solidFill>
                          <a:effectLst/>
                          <a:latin typeface="Calibri" panose="020F0502020204030204" pitchFamily="34" charset="0"/>
                        </a:rPr>
                        <a:t>(x € </a:t>
                      </a:r>
                      <a:r>
                        <a:rPr lang="en-US" sz="1600" b="1" i="0" u="none" strike="noStrike" dirty="0" err="1">
                          <a:solidFill>
                            <a:srgbClr val="1F497D"/>
                          </a:solidFill>
                          <a:effectLst/>
                          <a:latin typeface="Calibri" panose="020F0502020204030204" pitchFamily="34" charset="0"/>
                        </a:rPr>
                        <a:t>mln</a:t>
                      </a:r>
                      <a:r>
                        <a:rPr lang="en-US" sz="1600" b="1" i="0" u="none" strike="noStrike" dirty="0">
                          <a:solidFill>
                            <a:srgbClr val="1F497D"/>
                          </a:solidFill>
                          <a:effectLst/>
                          <a:latin typeface="Calibri" panose="020F0502020204030204" pitchFamily="34" charset="0"/>
                        </a:rPr>
                        <a:t>.)</a:t>
                      </a:r>
                    </a:p>
                  </a:txBody>
                  <a:tcPr marL="9524" marR="9524"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400" b="1" i="0" u="none" strike="noStrike">
                          <a:solidFill>
                            <a:srgbClr val="538DD5"/>
                          </a:solidFill>
                          <a:effectLst/>
                          <a:latin typeface="Calibri" panose="020F0502020204030204" pitchFamily="34" charset="0"/>
                        </a:rPr>
                        <a:t>30-6-2014</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en-US" sz="1400" b="1" i="0" u="none" strike="noStrike">
                          <a:solidFill>
                            <a:srgbClr val="538DD5"/>
                          </a:solidFill>
                          <a:effectLst/>
                          <a:latin typeface="Calibri" panose="020F0502020204030204" pitchFamily="34" charset="0"/>
                        </a:rPr>
                        <a:t>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400" b="1" i="0" u="none" strike="noStrike">
                          <a:solidFill>
                            <a:srgbClr val="538DD5"/>
                          </a:solidFill>
                          <a:effectLst/>
                          <a:latin typeface="Calibri" panose="020F0502020204030204" pitchFamily="34" charset="0"/>
                        </a:rPr>
                        <a:t>31-12-2014</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r" fontAlgn="b"/>
                      <a:endParaRPr lang="en-US" sz="1600" b="1" i="0" u="none" strike="noStrike">
                        <a:solidFill>
                          <a:srgbClr val="0000FF"/>
                        </a:solidFill>
                        <a:effectLst/>
                        <a:latin typeface="Microsoft Sans Serif" panose="020B0604020202020204" pitchFamily="34" charset="0"/>
                      </a:endParaRP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rgbClr val="1F497D"/>
                          </a:solidFill>
                          <a:effectLst/>
                          <a:latin typeface="Calibri" panose="020F0502020204030204" pitchFamily="34" charset="0"/>
                        </a:rPr>
                        <a:t>30-6-2015</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r>
              <a:tr h="261064">
                <a:tc>
                  <a:txBody>
                    <a:bodyPr/>
                    <a:lstStyle/>
                    <a:p>
                      <a:pPr algn="l" fontAlgn="b"/>
                      <a:r>
                        <a:rPr lang="en-US" sz="1600" b="1" i="1" u="none" strike="noStrike">
                          <a:solidFill>
                            <a:srgbClr val="366092"/>
                          </a:solidFill>
                          <a:effectLst/>
                          <a:latin typeface="Calibri" panose="020F0502020204030204" pitchFamily="34" charset="0"/>
                        </a:rPr>
                        <a:t>Vaste activa</a:t>
                      </a:r>
                    </a:p>
                  </a:txBody>
                  <a:tcPr marL="9524" marR="9524"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600" b="1" i="0" u="none" strike="noStrike">
                          <a:solidFill>
                            <a:srgbClr val="808080"/>
                          </a:solidFill>
                          <a:effectLst/>
                          <a:latin typeface="Microsoft Sans Serif" panose="020B0604020202020204" pitchFamily="34" charset="0"/>
                        </a:rPr>
                        <a:t>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600" b="1" i="0" u="none" strike="noStrike">
                          <a:effectLst/>
                          <a:latin typeface="Microsoft Sans Serif" panose="020B0604020202020204" pitchFamily="34" charset="0"/>
                        </a:rPr>
                        <a:t>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600" b="1" i="0" u="none" strike="noStrike">
                          <a:solidFill>
                            <a:srgbClr val="808080"/>
                          </a:solidFill>
                          <a:effectLst/>
                          <a:latin typeface="Microsoft Sans Serif" panose="020B0604020202020204" pitchFamily="34" charset="0"/>
                        </a:rPr>
                        <a:t>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600" b="1" i="0" u="none" strike="noStrike">
                          <a:effectLst/>
                          <a:latin typeface="Microsoft Sans Serif" panose="020B0604020202020204" pitchFamily="34" charset="0"/>
                        </a:rPr>
                        <a:t>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600" b="1" i="0" u="none" strike="noStrike">
                          <a:effectLst/>
                          <a:latin typeface="Microsoft Sans Serif" panose="020B0604020202020204" pitchFamily="34" charset="0"/>
                        </a:rPr>
                        <a:t>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61064">
                <a:tc>
                  <a:txBody>
                    <a:bodyPr/>
                    <a:lstStyle/>
                    <a:p>
                      <a:pPr algn="l" fontAlgn="b"/>
                      <a:r>
                        <a:rPr lang="en-US" sz="1600" b="0" i="0" u="none" strike="noStrike">
                          <a:solidFill>
                            <a:srgbClr val="366092"/>
                          </a:solidFill>
                          <a:effectLst/>
                          <a:latin typeface="Calibri" panose="020F0502020204030204" pitchFamily="34" charset="0"/>
                        </a:rPr>
                        <a:t>Immateriële vaste activa</a:t>
                      </a:r>
                    </a:p>
                  </a:txBody>
                  <a:tcPr marL="9524" marR="9524" marT="9525"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1600" b="0" i="0" u="none" strike="noStrike">
                          <a:solidFill>
                            <a:srgbClr val="538DD5"/>
                          </a:solidFill>
                          <a:effectLst/>
                          <a:latin typeface="Calibri" panose="020F0502020204030204" pitchFamily="34" charset="0"/>
                        </a:rPr>
                        <a:t>93,0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endParaRPr lang="en-US" sz="1600" b="0" i="0" u="none" strike="noStrike">
                        <a:solidFill>
                          <a:srgbClr val="538DD5"/>
                        </a:solidFill>
                        <a:effectLst/>
                        <a:latin typeface="Microsoft Sans Serif" panose="020B0604020202020204" pitchFamily="34" charset="0"/>
                      </a:endParaRP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538DD5"/>
                          </a:solidFill>
                          <a:effectLst/>
                          <a:latin typeface="Calibri" panose="020F0502020204030204" pitchFamily="34" charset="0"/>
                        </a:rPr>
                        <a:t>106,6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endParaRPr lang="en-US" sz="1600" b="0" i="0" u="none" strike="noStrike">
                        <a:solidFill>
                          <a:srgbClr val="0000FF"/>
                        </a:solidFill>
                        <a:effectLst/>
                        <a:latin typeface="Microsoft Sans Serif" panose="020B0604020202020204" pitchFamily="34" charset="0"/>
                      </a:endParaRP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1F497D"/>
                          </a:solidFill>
                          <a:effectLst/>
                          <a:latin typeface="Calibri" panose="020F0502020204030204" pitchFamily="34" charset="0"/>
                        </a:rPr>
                        <a:t>113,4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r>
              <a:tr h="261064">
                <a:tc>
                  <a:txBody>
                    <a:bodyPr/>
                    <a:lstStyle/>
                    <a:p>
                      <a:pPr algn="l" fontAlgn="b"/>
                      <a:r>
                        <a:rPr lang="en-US" sz="1600" b="0" i="0" u="none" strike="noStrike">
                          <a:solidFill>
                            <a:srgbClr val="366092"/>
                          </a:solidFill>
                          <a:effectLst/>
                          <a:latin typeface="Calibri" panose="020F0502020204030204" pitchFamily="34" charset="0"/>
                        </a:rPr>
                        <a:t>Materiële vaste activa</a:t>
                      </a:r>
                    </a:p>
                  </a:txBody>
                  <a:tcPr marL="9524" marR="9524"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600" b="0" i="0" u="none" strike="noStrike">
                          <a:solidFill>
                            <a:srgbClr val="538DD5"/>
                          </a:solidFill>
                          <a:effectLst/>
                          <a:latin typeface="Calibri" panose="020F0502020204030204" pitchFamily="34" charset="0"/>
                        </a:rPr>
                        <a:t>65,5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600" b="0" i="0" u="none" strike="noStrike">
                          <a:solidFill>
                            <a:srgbClr val="538DD5"/>
                          </a:solidFill>
                          <a:effectLst/>
                          <a:latin typeface="Microsoft Sans Serif" panose="020B0604020202020204" pitchFamily="34" charset="0"/>
                        </a:rPr>
                        <a:t>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600" b="0" i="0" u="none" strike="noStrike">
                          <a:solidFill>
                            <a:srgbClr val="538DD5"/>
                          </a:solidFill>
                          <a:effectLst/>
                          <a:latin typeface="Calibri" panose="020F0502020204030204" pitchFamily="34" charset="0"/>
                        </a:rPr>
                        <a:t>68,1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600" b="0" i="0" u="none" strike="noStrike">
                          <a:solidFill>
                            <a:srgbClr val="0000FF"/>
                          </a:solidFill>
                          <a:effectLst/>
                          <a:latin typeface="Microsoft Sans Serif" panose="020B0604020202020204" pitchFamily="34" charset="0"/>
                        </a:rPr>
                        <a:t>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600" b="0" i="0" u="none" strike="noStrike">
                          <a:solidFill>
                            <a:srgbClr val="1F497D"/>
                          </a:solidFill>
                          <a:effectLst/>
                          <a:latin typeface="Calibri" panose="020F0502020204030204" pitchFamily="34" charset="0"/>
                        </a:rPr>
                        <a:t>67,5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61064">
                <a:tc>
                  <a:txBody>
                    <a:bodyPr/>
                    <a:lstStyle/>
                    <a:p>
                      <a:pPr algn="l" fontAlgn="b"/>
                      <a:r>
                        <a:rPr lang="en-US" sz="1600" b="0" i="0" u="none" strike="noStrike">
                          <a:solidFill>
                            <a:srgbClr val="366092"/>
                          </a:solidFill>
                          <a:effectLst/>
                          <a:latin typeface="Calibri" panose="020F0502020204030204" pitchFamily="34" charset="0"/>
                        </a:rPr>
                        <a:t>Financiële vaste activa</a:t>
                      </a:r>
                    </a:p>
                  </a:txBody>
                  <a:tcPr marL="9524" marR="9524" marT="9525"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1600" b="0" i="0" u="none" strike="noStrike">
                          <a:solidFill>
                            <a:srgbClr val="538DD5"/>
                          </a:solidFill>
                          <a:effectLst/>
                          <a:latin typeface="Calibri" panose="020F0502020204030204" pitchFamily="34" charset="0"/>
                        </a:rPr>
                        <a:t>17,8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endParaRPr lang="en-US" sz="1600" b="0" i="0" u="none" strike="noStrike">
                        <a:solidFill>
                          <a:srgbClr val="538DD5"/>
                        </a:solidFill>
                        <a:effectLst/>
                        <a:latin typeface="Microsoft Sans Serif" panose="020B0604020202020204" pitchFamily="34" charset="0"/>
                      </a:endParaRP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538DD5"/>
                          </a:solidFill>
                          <a:effectLst/>
                          <a:latin typeface="Calibri" panose="020F0502020204030204" pitchFamily="34" charset="0"/>
                        </a:rPr>
                        <a:t>17,1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endParaRPr lang="en-US" sz="1600" b="0" i="0" u="none" strike="noStrike">
                        <a:solidFill>
                          <a:srgbClr val="0000FF"/>
                        </a:solidFill>
                        <a:effectLst/>
                        <a:latin typeface="Microsoft Sans Serif" panose="020B0604020202020204" pitchFamily="34" charset="0"/>
                      </a:endParaRP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1F497D"/>
                          </a:solidFill>
                          <a:effectLst/>
                          <a:latin typeface="Calibri" panose="020F0502020204030204" pitchFamily="34" charset="0"/>
                        </a:rPr>
                        <a:t>17,5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r>
              <a:tr h="261064">
                <a:tc>
                  <a:txBody>
                    <a:bodyPr/>
                    <a:lstStyle/>
                    <a:p>
                      <a:pPr algn="l" fontAlgn="b"/>
                      <a:r>
                        <a:rPr lang="en-US" sz="1600" b="1" i="0" u="none" strike="noStrike">
                          <a:solidFill>
                            <a:srgbClr val="366092"/>
                          </a:solidFill>
                          <a:effectLst/>
                          <a:latin typeface="Calibri" panose="020F0502020204030204" pitchFamily="34" charset="0"/>
                        </a:rPr>
                        <a:t> </a:t>
                      </a:r>
                    </a:p>
                  </a:txBody>
                  <a:tcPr marL="9524" marR="9524"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600" b="0" i="0" u="none" strike="noStrike">
                          <a:solidFill>
                            <a:srgbClr val="538DD5"/>
                          </a:solidFill>
                          <a:effectLst/>
                          <a:latin typeface="Calibri" panose="020F0502020204030204" pitchFamily="34" charset="0"/>
                        </a:rPr>
                        <a:t>176,3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600" b="0" i="0" u="none" strike="noStrike">
                          <a:solidFill>
                            <a:srgbClr val="538DD5"/>
                          </a:solidFill>
                          <a:effectLst/>
                          <a:latin typeface="Microsoft Sans Serif" panose="020B0604020202020204" pitchFamily="34" charset="0"/>
                        </a:rPr>
                        <a:t>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600" b="0" i="0" u="none" strike="noStrike">
                          <a:solidFill>
                            <a:srgbClr val="538DD5"/>
                          </a:solidFill>
                          <a:effectLst/>
                          <a:latin typeface="Calibri" panose="020F0502020204030204" pitchFamily="34" charset="0"/>
                        </a:rPr>
                        <a:t>191,8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600" b="1" i="0" u="none" strike="noStrike">
                          <a:solidFill>
                            <a:srgbClr val="0000FF"/>
                          </a:solidFill>
                          <a:effectLst/>
                          <a:latin typeface="Microsoft Sans Serif" panose="020B0604020202020204" pitchFamily="34" charset="0"/>
                        </a:rPr>
                        <a:t>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600" b="1" i="0" u="none" strike="noStrike">
                          <a:solidFill>
                            <a:srgbClr val="1F497D"/>
                          </a:solidFill>
                          <a:effectLst/>
                          <a:latin typeface="Calibri" panose="020F0502020204030204" pitchFamily="34" charset="0"/>
                        </a:rPr>
                        <a:t>198,4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61064">
                <a:tc>
                  <a:txBody>
                    <a:bodyPr/>
                    <a:lstStyle/>
                    <a:p>
                      <a:pPr algn="l" fontAlgn="b"/>
                      <a:r>
                        <a:rPr lang="en-US" sz="1600" b="1" i="1" u="none" strike="noStrike">
                          <a:solidFill>
                            <a:srgbClr val="366092"/>
                          </a:solidFill>
                          <a:effectLst/>
                          <a:latin typeface="Calibri" panose="020F0502020204030204" pitchFamily="34" charset="0"/>
                        </a:rPr>
                        <a:t>Vlottende activa</a:t>
                      </a:r>
                    </a:p>
                  </a:txBody>
                  <a:tcPr marL="9524" marR="9524"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600" b="0" i="0" u="none" strike="noStrike">
                          <a:solidFill>
                            <a:srgbClr val="808080"/>
                          </a:solidFill>
                          <a:effectLst/>
                          <a:latin typeface="Microsoft Sans Serif" panose="020B0604020202020204" pitchFamily="34" charset="0"/>
                        </a:rPr>
                        <a:t>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600" b="0" i="0" u="none" strike="noStrike">
                          <a:effectLst/>
                          <a:latin typeface="Microsoft Sans Serif" panose="020B0604020202020204" pitchFamily="34" charset="0"/>
                        </a:rPr>
                        <a:t>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600" b="0" i="0" u="none" strike="noStrike">
                          <a:solidFill>
                            <a:srgbClr val="808080"/>
                          </a:solidFill>
                          <a:effectLst/>
                          <a:latin typeface="Microsoft Sans Serif" panose="020B0604020202020204" pitchFamily="34" charset="0"/>
                        </a:rPr>
                        <a:t>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600" b="1" i="0" u="none" strike="noStrike">
                          <a:effectLst/>
                          <a:latin typeface="Microsoft Sans Serif" panose="020B0604020202020204" pitchFamily="34" charset="0"/>
                        </a:rPr>
                        <a:t>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600" b="1" i="0" u="none" strike="noStrike">
                          <a:effectLst/>
                          <a:latin typeface="Microsoft Sans Serif" panose="020B0604020202020204" pitchFamily="34" charset="0"/>
                        </a:rPr>
                        <a:t>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61064">
                <a:tc>
                  <a:txBody>
                    <a:bodyPr/>
                    <a:lstStyle/>
                    <a:p>
                      <a:pPr algn="l" fontAlgn="b"/>
                      <a:r>
                        <a:rPr lang="en-US" sz="1600" b="0" i="0" u="none" strike="noStrike">
                          <a:solidFill>
                            <a:srgbClr val="366092"/>
                          </a:solidFill>
                          <a:effectLst/>
                          <a:latin typeface="Calibri" panose="020F0502020204030204" pitchFamily="34" charset="0"/>
                        </a:rPr>
                        <a:t>Voorraden</a:t>
                      </a:r>
                    </a:p>
                  </a:txBody>
                  <a:tcPr marL="9524" marR="9524" marT="9525"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1600" b="0" i="0" u="none" strike="noStrike">
                          <a:solidFill>
                            <a:srgbClr val="538DD5"/>
                          </a:solidFill>
                          <a:effectLst/>
                          <a:latin typeface="Calibri" panose="020F0502020204030204" pitchFamily="34" charset="0"/>
                        </a:rPr>
                        <a:t>227,4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endParaRPr lang="en-US" sz="1600" b="0" i="0" u="none" strike="noStrike">
                        <a:solidFill>
                          <a:srgbClr val="538DD5"/>
                        </a:solidFill>
                        <a:effectLst/>
                        <a:latin typeface="Microsoft Sans Serif" panose="020B0604020202020204" pitchFamily="34" charset="0"/>
                      </a:endParaRP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538DD5"/>
                          </a:solidFill>
                          <a:effectLst/>
                          <a:latin typeface="Calibri" panose="020F0502020204030204" pitchFamily="34" charset="0"/>
                        </a:rPr>
                        <a:t>244,5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endParaRPr lang="en-US" sz="1600" b="0" i="0" u="none" strike="noStrike">
                        <a:solidFill>
                          <a:srgbClr val="0000FF"/>
                        </a:solidFill>
                        <a:effectLst/>
                        <a:latin typeface="Microsoft Sans Serif" panose="020B0604020202020204" pitchFamily="34" charset="0"/>
                      </a:endParaRP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1F497D"/>
                          </a:solidFill>
                          <a:effectLst/>
                          <a:latin typeface="Calibri" panose="020F0502020204030204" pitchFamily="34" charset="0"/>
                        </a:rPr>
                        <a:t>251,8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r>
              <a:tr h="261064">
                <a:tc>
                  <a:txBody>
                    <a:bodyPr/>
                    <a:lstStyle/>
                    <a:p>
                      <a:pPr algn="l" fontAlgn="b"/>
                      <a:r>
                        <a:rPr lang="en-US" sz="1600" b="0" i="0" u="none" strike="noStrike">
                          <a:solidFill>
                            <a:srgbClr val="366092"/>
                          </a:solidFill>
                          <a:effectLst/>
                          <a:latin typeface="Calibri" panose="020F0502020204030204" pitchFamily="34" charset="0"/>
                        </a:rPr>
                        <a:t>Vorderingen</a:t>
                      </a:r>
                    </a:p>
                  </a:txBody>
                  <a:tcPr marL="9524" marR="9524"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600" b="0" i="0" u="none" strike="noStrike" dirty="0" smtClean="0">
                          <a:solidFill>
                            <a:srgbClr val="538DD5"/>
                          </a:solidFill>
                          <a:effectLst/>
                          <a:latin typeface="Calibri" panose="020F0502020204030204" pitchFamily="34" charset="0"/>
                        </a:rPr>
                        <a:t>183,1 </a:t>
                      </a:r>
                      <a:endParaRPr lang="en-US" sz="1600" b="0" i="0" u="none" strike="noStrike" dirty="0">
                        <a:solidFill>
                          <a:srgbClr val="538DD5"/>
                        </a:solidFill>
                        <a:effectLst/>
                        <a:latin typeface="Calibri" panose="020F0502020204030204" pitchFamily="34" charset="0"/>
                      </a:endParaRP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600" b="0" i="0" u="none" strike="noStrike">
                          <a:solidFill>
                            <a:srgbClr val="538DD5"/>
                          </a:solidFill>
                          <a:effectLst/>
                          <a:latin typeface="Microsoft Sans Serif" panose="020B0604020202020204" pitchFamily="34" charset="0"/>
                        </a:rPr>
                        <a:t>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600" b="0" i="0" u="none" strike="noStrike">
                          <a:solidFill>
                            <a:srgbClr val="538DD5"/>
                          </a:solidFill>
                          <a:effectLst/>
                          <a:latin typeface="Calibri" panose="020F0502020204030204" pitchFamily="34" charset="0"/>
                        </a:rPr>
                        <a:t>172,9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600" b="0" i="0" u="none" strike="noStrike">
                          <a:solidFill>
                            <a:srgbClr val="0000FF"/>
                          </a:solidFill>
                          <a:effectLst/>
                          <a:latin typeface="Microsoft Sans Serif" panose="020B0604020202020204" pitchFamily="34" charset="0"/>
                        </a:rPr>
                        <a:t>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600" b="0" i="0" u="none" strike="noStrike">
                          <a:solidFill>
                            <a:srgbClr val="1F497D"/>
                          </a:solidFill>
                          <a:effectLst/>
                          <a:latin typeface="Calibri" panose="020F0502020204030204" pitchFamily="34" charset="0"/>
                        </a:rPr>
                        <a:t>203,0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61064">
                <a:tc>
                  <a:txBody>
                    <a:bodyPr/>
                    <a:lstStyle/>
                    <a:p>
                      <a:pPr algn="l" fontAlgn="b"/>
                      <a:r>
                        <a:rPr lang="en-US" sz="1600" b="0" i="0" u="none" strike="noStrike">
                          <a:solidFill>
                            <a:srgbClr val="366092"/>
                          </a:solidFill>
                          <a:effectLst/>
                          <a:latin typeface="Calibri" panose="020F0502020204030204" pitchFamily="34" charset="0"/>
                        </a:rPr>
                        <a:t>Liquide middelen</a:t>
                      </a:r>
                    </a:p>
                  </a:txBody>
                  <a:tcPr marL="9524" marR="9524" marT="9525"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1600" b="0" i="0" u="none" strike="noStrike">
                          <a:solidFill>
                            <a:srgbClr val="538DD5"/>
                          </a:solidFill>
                          <a:effectLst/>
                          <a:latin typeface="Calibri" panose="020F0502020204030204" pitchFamily="34" charset="0"/>
                        </a:rPr>
                        <a:t>16,0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endParaRPr lang="en-US" sz="1600" b="0" i="0" u="none" strike="noStrike">
                        <a:solidFill>
                          <a:srgbClr val="538DD5"/>
                        </a:solidFill>
                        <a:effectLst/>
                        <a:latin typeface="Microsoft Sans Serif" panose="020B0604020202020204" pitchFamily="34" charset="0"/>
                      </a:endParaRP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538DD5"/>
                          </a:solidFill>
                          <a:effectLst/>
                          <a:latin typeface="Calibri" panose="020F0502020204030204" pitchFamily="34" charset="0"/>
                        </a:rPr>
                        <a:t>13,5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endParaRPr lang="en-US" sz="1600" b="0" i="0" u="none" strike="noStrike">
                        <a:solidFill>
                          <a:srgbClr val="0000FF"/>
                        </a:solidFill>
                        <a:effectLst/>
                        <a:latin typeface="Microsoft Sans Serif" panose="020B0604020202020204" pitchFamily="34" charset="0"/>
                      </a:endParaRP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1F497D"/>
                          </a:solidFill>
                          <a:effectLst/>
                          <a:latin typeface="Calibri" panose="020F0502020204030204" pitchFamily="34" charset="0"/>
                        </a:rPr>
                        <a:t>18,2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r>
              <a:tr h="261064">
                <a:tc>
                  <a:txBody>
                    <a:bodyPr/>
                    <a:lstStyle/>
                    <a:p>
                      <a:pPr algn="l" fontAlgn="b"/>
                      <a:r>
                        <a:rPr lang="en-US" sz="1600" b="1" i="0" u="none" strike="noStrike">
                          <a:solidFill>
                            <a:srgbClr val="366092"/>
                          </a:solidFill>
                          <a:effectLst/>
                          <a:latin typeface="Calibri" panose="020F0502020204030204" pitchFamily="34" charset="0"/>
                        </a:rPr>
                        <a:t> </a:t>
                      </a:r>
                    </a:p>
                  </a:txBody>
                  <a:tcPr marL="9524" marR="9524"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600" b="0" i="0" u="none" strike="noStrike">
                          <a:solidFill>
                            <a:srgbClr val="538DD5"/>
                          </a:solidFill>
                          <a:effectLst/>
                          <a:latin typeface="Calibri" panose="020F0502020204030204" pitchFamily="34" charset="0"/>
                        </a:rPr>
                        <a:t>426,4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600" b="0" i="0" u="none" strike="noStrike">
                          <a:solidFill>
                            <a:srgbClr val="538DD5"/>
                          </a:solidFill>
                          <a:effectLst/>
                          <a:latin typeface="Microsoft Sans Serif" panose="020B0604020202020204" pitchFamily="34" charset="0"/>
                        </a:rPr>
                        <a:t>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600" b="0" i="0" u="none" strike="noStrike">
                          <a:solidFill>
                            <a:srgbClr val="538DD5"/>
                          </a:solidFill>
                          <a:effectLst/>
                          <a:latin typeface="Calibri" panose="020F0502020204030204" pitchFamily="34" charset="0"/>
                        </a:rPr>
                        <a:t>430,9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600" b="1" i="0" u="none" strike="noStrike">
                          <a:solidFill>
                            <a:srgbClr val="0000FF"/>
                          </a:solidFill>
                          <a:effectLst/>
                          <a:latin typeface="Microsoft Sans Serif" panose="020B0604020202020204" pitchFamily="34" charset="0"/>
                        </a:rPr>
                        <a:t>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600" b="1" i="0" u="none" strike="noStrike">
                          <a:solidFill>
                            <a:srgbClr val="1F497D"/>
                          </a:solidFill>
                          <a:effectLst/>
                          <a:latin typeface="Calibri" panose="020F0502020204030204" pitchFamily="34" charset="0"/>
                        </a:rPr>
                        <a:t>473,0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53374">
                <a:tc>
                  <a:txBody>
                    <a:bodyPr/>
                    <a:lstStyle/>
                    <a:p>
                      <a:pPr algn="l" fontAlgn="b"/>
                      <a:r>
                        <a:rPr lang="en-US" sz="1600" b="1" i="0" u="none" strike="noStrike">
                          <a:effectLst/>
                          <a:latin typeface="Microsoft Sans Serif" panose="020B0604020202020204" pitchFamily="34" charset="0"/>
                        </a:rPr>
                        <a:t> </a:t>
                      </a:r>
                    </a:p>
                  </a:txBody>
                  <a:tcPr marL="9524" marR="9524"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600" b="0" i="0" u="none" strike="noStrike">
                          <a:solidFill>
                            <a:srgbClr val="808080"/>
                          </a:solidFill>
                          <a:effectLst/>
                          <a:latin typeface="Microsoft Sans Serif" panose="020B0604020202020204" pitchFamily="34" charset="0"/>
                        </a:rPr>
                        <a:t>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600" b="0" i="0" u="none" strike="noStrike">
                          <a:effectLst/>
                          <a:latin typeface="Microsoft Sans Serif" panose="020B0604020202020204" pitchFamily="34" charset="0"/>
                        </a:rPr>
                        <a:t>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600" b="0" i="0" u="none" strike="noStrike">
                          <a:solidFill>
                            <a:srgbClr val="808080"/>
                          </a:solidFill>
                          <a:effectLst/>
                          <a:latin typeface="Microsoft Sans Serif" panose="020B0604020202020204" pitchFamily="34" charset="0"/>
                        </a:rPr>
                        <a:t>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600" b="1" i="0" u="none" strike="noStrike">
                          <a:effectLst/>
                          <a:latin typeface="Microsoft Sans Serif" panose="020B0604020202020204" pitchFamily="34" charset="0"/>
                        </a:rPr>
                        <a:t>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600" b="1" i="0" u="none" strike="noStrike">
                          <a:effectLst/>
                          <a:latin typeface="Microsoft Sans Serif" panose="020B0604020202020204" pitchFamily="34" charset="0"/>
                        </a:rPr>
                        <a:t>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61064">
                <a:tc>
                  <a:txBody>
                    <a:bodyPr/>
                    <a:lstStyle/>
                    <a:p>
                      <a:pPr algn="l" fontAlgn="b"/>
                      <a:r>
                        <a:rPr lang="en-US" sz="1600" b="1" i="0" u="none" strike="noStrike">
                          <a:solidFill>
                            <a:srgbClr val="366092"/>
                          </a:solidFill>
                          <a:effectLst/>
                          <a:latin typeface="Calibri" panose="020F0502020204030204" pitchFamily="34" charset="0"/>
                        </a:rPr>
                        <a:t>Totaal activa</a:t>
                      </a:r>
                    </a:p>
                  </a:txBody>
                  <a:tcPr marL="9524" marR="9524" marT="9525"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1600" b="0" i="0" u="none" strike="noStrike">
                          <a:solidFill>
                            <a:srgbClr val="538DD5"/>
                          </a:solidFill>
                          <a:effectLst/>
                          <a:latin typeface="Calibri" panose="020F0502020204030204" pitchFamily="34" charset="0"/>
                        </a:rPr>
                        <a:t>602,8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r" fontAlgn="b"/>
                      <a:endParaRPr lang="en-US" sz="1600" b="0" i="0" u="none" strike="noStrike">
                        <a:solidFill>
                          <a:srgbClr val="538DD5"/>
                        </a:solidFill>
                        <a:effectLst/>
                        <a:latin typeface="Microsoft Sans Serif" panose="020B0604020202020204" pitchFamily="34" charset="0"/>
                      </a:endParaRP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538DD5"/>
                          </a:solidFill>
                          <a:effectLst/>
                          <a:latin typeface="Calibri" panose="020F0502020204030204" pitchFamily="34" charset="0"/>
                        </a:rPr>
                        <a:t>622,6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r" fontAlgn="b"/>
                      <a:endParaRPr lang="en-US" sz="1600" b="1" i="0" u="none" strike="noStrike">
                        <a:solidFill>
                          <a:srgbClr val="0000FF"/>
                        </a:solidFill>
                        <a:effectLst/>
                        <a:latin typeface="Microsoft Sans Serif" panose="020B0604020202020204" pitchFamily="34" charset="0"/>
                      </a:endParaRP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1" i="0" u="none" strike="noStrike" dirty="0">
                          <a:solidFill>
                            <a:srgbClr val="1F497D"/>
                          </a:solidFill>
                          <a:effectLst/>
                          <a:latin typeface="Calibri" panose="020F0502020204030204" pitchFamily="34" charset="0"/>
                        </a:rPr>
                        <a:t>671,4 </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r>
            </a:tbl>
          </a:graphicData>
        </a:graphic>
      </p:graphicFrame>
      <p:sp>
        <p:nvSpPr>
          <p:cNvPr id="3" name="Tekstvak 2"/>
          <p:cNvSpPr txBox="1"/>
          <p:nvPr/>
        </p:nvSpPr>
        <p:spPr>
          <a:xfrm>
            <a:off x="884238" y="5013325"/>
            <a:ext cx="8080375" cy="1200150"/>
          </a:xfrm>
          <a:prstGeom prst="rect">
            <a:avLst/>
          </a:prstGeom>
          <a:noFill/>
        </p:spPr>
        <p:txBody>
          <a:bodyPr>
            <a:spAutoFit/>
          </a:bodyPr>
          <a:lstStyle/>
          <a:p>
            <a:pPr marL="285750" indent="-285750">
              <a:buFont typeface="Arial" panose="020B0604020202020204" pitchFamily="34" charset="0"/>
              <a:buChar char="•"/>
              <a:defRPr/>
            </a:pPr>
            <a:r>
              <a:rPr lang="nl-NL" sz="1800" dirty="0">
                <a:solidFill>
                  <a:srgbClr val="002060"/>
                </a:solidFill>
                <a:latin typeface="Calibri" panose="020F0502020204030204" pitchFamily="34" charset="0"/>
              </a:rPr>
              <a:t>Groei van balanstotaal voor 6% verklaard door valuta-omrekening en voor </a:t>
            </a:r>
          </a:p>
          <a:p>
            <a:pPr>
              <a:tabLst>
                <a:tab pos="268288" algn="l"/>
              </a:tabLst>
              <a:defRPr/>
            </a:pPr>
            <a:r>
              <a:rPr lang="nl-NL" sz="1800" dirty="0">
                <a:solidFill>
                  <a:srgbClr val="002060"/>
                </a:solidFill>
                <a:latin typeface="Calibri" panose="020F0502020204030204" pitchFamily="34" charset="0"/>
              </a:rPr>
              <a:t> 	4% door acquisities </a:t>
            </a:r>
            <a:r>
              <a:rPr lang="nl-NL" sz="1800" dirty="0" err="1">
                <a:solidFill>
                  <a:srgbClr val="002060"/>
                </a:solidFill>
                <a:latin typeface="Calibri" panose="020F0502020204030204" pitchFamily="34" charset="0"/>
              </a:rPr>
              <a:t>Comet</a:t>
            </a:r>
            <a:r>
              <a:rPr lang="nl-NL" sz="1800" dirty="0">
                <a:solidFill>
                  <a:srgbClr val="002060"/>
                </a:solidFill>
                <a:latin typeface="Calibri" panose="020F0502020204030204" pitchFamily="34" charset="0"/>
              </a:rPr>
              <a:t> en CSN</a:t>
            </a:r>
          </a:p>
          <a:p>
            <a:pPr marL="285750" indent="-285750">
              <a:buFont typeface="Arial" panose="020B0604020202020204" pitchFamily="34" charset="0"/>
              <a:buChar char="•"/>
              <a:defRPr/>
            </a:pPr>
            <a:endParaRPr lang="nl-NL" sz="1800" dirty="0">
              <a:solidFill>
                <a:srgbClr val="002060"/>
              </a:solidFill>
              <a:latin typeface="Calibri" panose="020F0502020204030204" pitchFamily="34" charset="0"/>
            </a:endParaRPr>
          </a:p>
          <a:p>
            <a:pPr marL="285750" indent="-285750">
              <a:buFont typeface="Arial" panose="020B0604020202020204" pitchFamily="34" charset="0"/>
              <a:buChar char="•"/>
              <a:defRPr/>
            </a:pPr>
            <a:r>
              <a:rPr lang="nl-NL" sz="1800" dirty="0">
                <a:solidFill>
                  <a:srgbClr val="002060"/>
                </a:solidFill>
                <a:latin typeface="Calibri" panose="020F0502020204030204" pitchFamily="34" charset="0"/>
              </a:rPr>
              <a:t>Stijging immateriële activa door acquisities ca. €11 mln.</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a:xfrm>
            <a:off x="971550" y="252413"/>
            <a:ext cx="7921625" cy="863600"/>
          </a:xfrm>
          <a:noFill/>
          <a:ln>
            <a:miter lim="800000"/>
            <a:headEnd/>
            <a:tailEnd/>
          </a:ln>
        </p:spPr>
        <p:txBody>
          <a:bodyPr/>
          <a:lstStyle/>
          <a:p>
            <a:r>
              <a:rPr lang="nl-NL" altLang="en-US" smtClean="0">
                <a:latin typeface="Calibri" pitchFamily="34" charset="0"/>
              </a:rPr>
              <a:t>Werkkapitaal</a:t>
            </a:r>
            <a:endParaRPr lang="en-US" altLang="en-US" smtClean="0">
              <a:latin typeface="Calibri" pitchFamily="34" charset="0"/>
            </a:endParaRPr>
          </a:p>
        </p:txBody>
      </p:sp>
      <p:sp>
        <p:nvSpPr>
          <p:cNvPr id="27651" name="Tijdelijke aanduiding voor tekst 2"/>
          <p:cNvSpPr>
            <a:spLocks noGrp="1"/>
          </p:cNvSpPr>
          <p:nvPr>
            <p:ph type="body" idx="1"/>
          </p:nvPr>
        </p:nvSpPr>
        <p:spPr>
          <a:xfrm>
            <a:off x="971550" y="3586163"/>
            <a:ext cx="8012113" cy="2879725"/>
          </a:xfrm>
          <a:noFill/>
          <a:ln>
            <a:miter lim="800000"/>
            <a:headEnd/>
            <a:tailEnd/>
          </a:ln>
        </p:spPr>
        <p:txBody>
          <a:bodyPr/>
          <a:lstStyle/>
          <a:p>
            <a:pPr>
              <a:buFontTx/>
              <a:buChar char="•"/>
            </a:pPr>
            <a:r>
              <a:rPr lang="nl-NL" altLang="en-US" dirty="0" smtClean="0">
                <a:latin typeface="Calibri" pitchFamily="34" charset="0"/>
              </a:rPr>
              <a:t>De voorraden zijn gestegen met € 24 mln. door met name </a:t>
            </a:r>
            <a:r>
              <a:rPr lang="nl-NL" altLang="en-US" dirty="0" err="1" smtClean="0">
                <a:latin typeface="Calibri" pitchFamily="34" charset="0"/>
              </a:rPr>
              <a:t>valuta-omrekeningen</a:t>
            </a:r>
            <a:r>
              <a:rPr lang="nl-NL" altLang="en-US" dirty="0" smtClean="0">
                <a:latin typeface="Calibri" pitchFamily="34" charset="0"/>
              </a:rPr>
              <a:t>   (€ 10 mln.) en acquisities (€ 11 mln.)</a:t>
            </a:r>
          </a:p>
          <a:p>
            <a:pPr>
              <a:buFontTx/>
              <a:buChar char="•"/>
            </a:pPr>
            <a:endParaRPr lang="nl-NL" altLang="en-US" dirty="0" smtClean="0">
              <a:latin typeface="Calibri" pitchFamily="34" charset="0"/>
            </a:endParaRPr>
          </a:p>
          <a:p>
            <a:pPr>
              <a:buFontTx/>
              <a:buChar char="•"/>
            </a:pPr>
            <a:r>
              <a:rPr lang="nl-NL" altLang="en-US" dirty="0" smtClean="0">
                <a:latin typeface="Calibri" pitchFamily="34" charset="0"/>
              </a:rPr>
              <a:t>De debiteuren zijn gestegen met € 19 mln. door groei van de omzet, acquisities </a:t>
            </a:r>
          </a:p>
          <a:p>
            <a:pPr>
              <a:buNone/>
            </a:pPr>
            <a:r>
              <a:rPr lang="nl-NL" altLang="en-US" dirty="0" smtClean="0">
                <a:latin typeface="Calibri" pitchFamily="34" charset="0"/>
              </a:rPr>
              <a:t>	(€ 5 mln.) en </a:t>
            </a:r>
            <a:r>
              <a:rPr lang="nl-NL" altLang="en-US" dirty="0" err="1" smtClean="0">
                <a:latin typeface="Calibri" pitchFamily="34" charset="0"/>
              </a:rPr>
              <a:t>valuta-omrekeningen</a:t>
            </a:r>
            <a:r>
              <a:rPr lang="nl-NL" altLang="en-US" dirty="0" smtClean="0">
                <a:latin typeface="Calibri" pitchFamily="34" charset="0"/>
              </a:rPr>
              <a:t> (€ 7 mln.)</a:t>
            </a:r>
          </a:p>
          <a:p>
            <a:pPr>
              <a:buFontTx/>
              <a:buChar char="•"/>
            </a:pPr>
            <a:endParaRPr lang="nl-NL" altLang="en-US" dirty="0" smtClean="0">
              <a:latin typeface="Calibri" pitchFamily="34" charset="0"/>
            </a:endParaRPr>
          </a:p>
          <a:p>
            <a:pPr>
              <a:buFontTx/>
              <a:buChar char="•"/>
            </a:pPr>
            <a:r>
              <a:rPr lang="nl-NL" altLang="en-US" dirty="0" smtClean="0">
                <a:latin typeface="Calibri" pitchFamily="34" charset="0"/>
              </a:rPr>
              <a:t>De crediteuren zijn toegenomen met € 4 mln.</a:t>
            </a:r>
          </a:p>
          <a:p>
            <a:pPr>
              <a:buFontTx/>
              <a:buChar char="•"/>
            </a:pPr>
            <a:endParaRPr lang="en-US" altLang="en-US" dirty="0" smtClean="0">
              <a:latin typeface="Calibri" pitchFamily="34" charset="0"/>
            </a:endParaRPr>
          </a:p>
        </p:txBody>
      </p:sp>
      <p:sp>
        <p:nvSpPr>
          <p:cNvPr id="27652" name="Tijdelijke aanduiding voor datum 3"/>
          <p:cNvSpPr>
            <a:spLocks noGrp="1"/>
          </p:cNvSpPr>
          <p:nvPr>
            <p:ph type="dt" sz="quarter" idx="10"/>
          </p:nvPr>
        </p:nvSpPr>
        <p:spPr>
          <a:noFill/>
          <a:ln>
            <a:miter lim="800000"/>
            <a:headEnd/>
            <a:tailEnd/>
          </a:ln>
        </p:spPr>
        <p:txBody>
          <a:bodyPr/>
          <a:lstStyle/>
          <a:p>
            <a:r>
              <a:rPr lang="nl-NL" altLang="nl-NL" smtClean="0"/>
              <a:t>24 juli 2015</a:t>
            </a:r>
            <a:endParaRPr lang="en-US" altLang="nl-NL" smtClean="0"/>
          </a:p>
        </p:txBody>
      </p:sp>
      <p:sp>
        <p:nvSpPr>
          <p:cNvPr id="27653" name="Tijdelijke aanduiding voor voettekst 4"/>
          <p:cNvSpPr>
            <a:spLocks noGrp="1"/>
          </p:cNvSpPr>
          <p:nvPr>
            <p:ph type="ftr" sz="quarter" idx="11"/>
          </p:nvPr>
        </p:nvSpPr>
        <p:spPr>
          <a:noFill/>
          <a:ln>
            <a:miter lim="800000"/>
            <a:headEnd/>
            <a:tailEnd/>
          </a:ln>
        </p:spPr>
        <p:txBody>
          <a:bodyPr/>
          <a:lstStyle/>
          <a:p>
            <a:r>
              <a:rPr lang="en-US" altLang="en-US" smtClean="0">
                <a:latin typeface="Calibri" pitchFamily="34" charset="0"/>
                <a:ea typeface="ＭＳ Ｐゴシック" pitchFamily="34" charset="-128"/>
              </a:rPr>
              <a:t>Accell Group N.V. - Presentatie halfjaarcijfers 2015</a:t>
            </a:r>
          </a:p>
        </p:txBody>
      </p:sp>
      <p:sp>
        <p:nvSpPr>
          <p:cNvPr id="27654" name="Tijdelijke aanduiding voor dianummer 5"/>
          <p:cNvSpPr>
            <a:spLocks noGrp="1"/>
          </p:cNvSpPr>
          <p:nvPr>
            <p:ph type="sldNum" sz="quarter" idx="12"/>
          </p:nvPr>
        </p:nvSpPr>
        <p:spPr>
          <a:noFill/>
          <a:ln>
            <a:miter lim="800000"/>
            <a:headEnd/>
            <a:tailEnd/>
          </a:ln>
        </p:spPr>
        <p:txBody>
          <a:bodyPr/>
          <a:lstStyle/>
          <a:p>
            <a:fld id="{92BE9AB1-6A5A-4B56-957B-D7087E6FD890}" type="slidenum">
              <a:rPr lang="en-US" altLang="nl-NL"/>
              <a:pPr/>
              <a:t>18</a:t>
            </a:fld>
            <a:endParaRPr lang="en-US" altLang="nl-NL"/>
          </a:p>
        </p:txBody>
      </p:sp>
      <p:graphicFrame>
        <p:nvGraphicFramePr>
          <p:cNvPr id="3" name="Tabel 2"/>
          <p:cNvGraphicFramePr>
            <a:graphicFrameLocks noGrp="1"/>
          </p:cNvGraphicFramePr>
          <p:nvPr/>
        </p:nvGraphicFramePr>
        <p:xfrm>
          <a:off x="971550" y="1146175"/>
          <a:ext cx="7315199" cy="2047875"/>
        </p:xfrm>
        <a:graphic>
          <a:graphicData uri="http://schemas.openxmlformats.org/drawingml/2006/table">
            <a:tbl>
              <a:tblPr/>
              <a:tblGrid>
                <a:gridCol w="2426769"/>
                <a:gridCol w="866023"/>
                <a:gridCol w="456803"/>
                <a:gridCol w="977052"/>
                <a:gridCol w="456803"/>
                <a:gridCol w="977052"/>
                <a:gridCol w="456803"/>
                <a:gridCol w="697894"/>
              </a:tblGrid>
              <a:tr h="266700">
                <a:tc>
                  <a:txBody>
                    <a:bodyPr/>
                    <a:lstStyle/>
                    <a:p>
                      <a:pPr algn="l" fontAlgn="b"/>
                      <a:r>
                        <a:rPr lang="nl-NL" sz="1600" b="1" i="0" u="none" strike="noStrike">
                          <a:solidFill>
                            <a:srgbClr val="1F497D"/>
                          </a:solidFill>
                          <a:effectLst/>
                          <a:latin typeface="Calibri" panose="020F0502020204030204" pitchFamily="34" charset="0"/>
                        </a:rPr>
                        <a:t>(x € mln.)</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400" b="1" i="0" u="none" strike="noStrike">
                          <a:solidFill>
                            <a:srgbClr val="538DD5"/>
                          </a:solidFill>
                          <a:effectLst/>
                          <a:latin typeface="Calibri" panose="020F0502020204030204" pitchFamily="34" charset="0"/>
                        </a:rPr>
                        <a:t>30-6-2014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nl-NL" sz="1400" b="1" i="0" u="none" strike="noStrike">
                          <a:solidFill>
                            <a:srgbClr val="538DD5"/>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400" b="1" i="0" u="none" strike="noStrike">
                          <a:solidFill>
                            <a:srgbClr val="538DD5"/>
                          </a:solidFill>
                          <a:effectLst/>
                          <a:latin typeface="Calibri" panose="020F0502020204030204" pitchFamily="34" charset="0"/>
                        </a:rPr>
                        <a:t>31-12-2014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r" fontAlgn="b"/>
                      <a:endParaRPr lang="nl-NL" sz="1600" b="1" i="0" u="none" strike="noStrike">
                        <a:solidFill>
                          <a:srgbClr val="0000FF"/>
                        </a:solidFill>
                        <a:effectLst/>
                        <a:latin typeface="Microsoft Sans Serif"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400" b="1" i="0" u="none" strike="noStrike">
                          <a:solidFill>
                            <a:srgbClr val="1F497D"/>
                          </a:solidFill>
                          <a:effectLst/>
                          <a:latin typeface="Calibri" panose="020F0502020204030204" pitchFamily="34" charset="0"/>
                        </a:rPr>
                        <a:t>30-6-2015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l" fontAlgn="b"/>
                      <a:r>
                        <a:rPr lang="nl-NL" sz="1600" b="0" i="0" u="none" strike="noStrike">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600" b="1" i="0" u="none" strike="noStrike">
                          <a:solidFill>
                            <a:srgbClr val="1F497D"/>
                          </a:solidFill>
                          <a:effectLst/>
                          <a:latin typeface="Calibri" panose="020F0502020204030204" pitchFamily="34" charset="0"/>
                        </a:rPr>
                        <a:t>∆ HY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57175">
                <a:tc>
                  <a:txBody>
                    <a:bodyPr/>
                    <a:lstStyle/>
                    <a:p>
                      <a:pPr algn="l" fontAlgn="b"/>
                      <a:r>
                        <a:rPr lang="nl-NL" sz="1600" b="0" i="0" u="none" strike="noStrike">
                          <a:effectLst/>
                          <a:latin typeface="Microsoft Sans Serif"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nl-NL" sz="1600" b="1" i="0" u="none" strike="noStrike">
                          <a:solidFill>
                            <a:srgbClr val="808080"/>
                          </a:solidFill>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nl-NL" sz="1600" b="0" i="1" u="none" strike="noStrike">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nl-NL" sz="1600" b="1" i="0" u="none" strike="noStrike">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nl-NL" sz="1600" b="1" i="1" u="none" strike="noStrike">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nl-NL" sz="1600" b="0" i="0" u="none" strike="noStrike">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nl-NL" sz="1600" b="0" i="0" u="none" strike="noStrike">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nl-NL" sz="1600" b="0" i="0" u="none" strike="noStrike">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66700">
                <a:tc>
                  <a:txBody>
                    <a:bodyPr/>
                    <a:lstStyle/>
                    <a:p>
                      <a:pPr algn="l" fontAlgn="b"/>
                      <a:r>
                        <a:rPr lang="nl-NL" sz="1600" b="0" i="0" u="none" strike="noStrike">
                          <a:solidFill>
                            <a:srgbClr val="366092"/>
                          </a:solidFill>
                          <a:effectLst/>
                          <a:latin typeface="Calibri" panose="020F0502020204030204" pitchFamily="34" charset="0"/>
                        </a:rPr>
                        <a:t>Voorraden</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nl-NL" sz="1600" b="0" i="0" u="none" strike="noStrike">
                          <a:solidFill>
                            <a:srgbClr val="538DD5"/>
                          </a:solidFill>
                          <a:effectLst/>
                          <a:latin typeface="Calibri" panose="020F0502020204030204" pitchFamily="34" charset="0"/>
                        </a:rPr>
                        <a:t>227,4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endParaRPr lang="nl-NL" sz="1600" b="0" i="0" u="none" strike="noStrike">
                        <a:solidFill>
                          <a:srgbClr val="538DD5"/>
                        </a:solidFill>
                        <a:effectLst/>
                        <a:latin typeface="Microsoft Sans Serif"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600" b="0" i="0" u="none" strike="noStrike">
                          <a:solidFill>
                            <a:srgbClr val="538DD5"/>
                          </a:solidFill>
                          <a:effectLst/>
                          <a:latin typeface="Calibri" panose="020F0502020204030204" pitchFamily="34" charset="0"/>
                        </a:rPr>
                        <a:t>244,5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endParaRPr lang="nl-NL" sz="1600" b="0" i="0" u="none" strike="noStrike">
                        <a:solidFill>
                          <a:srgbClr val="0000FF"/>
                        </a:solidFill>
                        <a:effectLst/>
                        <a:latin typeface="Microsoft Sans Serif"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600" b="0" i="0" u="none" strike="noStrike">
                          <a:solidFill>
                            <a:srgbClr val="1F497D"/>
                          </a:solidFill>
                          <a:effectLst/>
                          <a:latin typeface="Calibri" panose="020F0502020204030204" pitchFamily="34" charset="0"/>
                        </a:rPr>
                        <a:t>251,8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l" fontAlgn="b"/>
                      <a:r>
                        <a:rPr lang="nl-NL" sz="1600" b="0" i="0" u="none" strike="noStrike">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200" b="0" i="1" u="none" strike="noStrike">
                          <a:solidFill>
                            <a:srgbClr val="366092"/>
                          </a:solidFill>
                          <a:effectLst/>
                          <a:latin typeface="Calibri" panose="020F0502020204030204" pitchFamily="34" charset="0"/>
                        </a:rPr>
                        <a:t>11%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r>
              <a:tr h="266700">
                <a:tc>
                  <a:txBody>
                    <a:bodyPr/>
                    <a:lstStyle/>
                    <a:p>
                      <a:pPr algn="l" fontAlgn="b"/>
                      <a:r>
                        <a:rPr lang="nl-NL" sz="1600" b="0" i="0" u="none" strike="noStrike">
                          <a:solidFill>
                            <a:srgbClr val="366092"/>
                          </a:solidFill>
                          <a:effectLst/>
                          <a:latin typeface="Calibri" panose="020F0502020204030204" pitchFamily="34" charset="0"/>
                        </a:rPr>
                        <a:t>Debiteuren</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600" b="0" i="0" u="none" strike="noStrike">
                          <a:solidFill>
                            <a:srgbClr val="538DD5"/>
                          </a:solidFill>
                          <a:effectLst/>
                          <a:latin typeface="Calibri" panose="020F0502020204030204" pitchFamily="34" charset="0"/>
                        </a:rPr>
                        <a:t>153,7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nl-NL" sz="1600" b="0" i="0" u="none" strike="noStrike">
                          <a:solidFill>
                            <a:srgbClr val="538DD5"/>
                          </a:solidFill>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600" b="0" i="0" u="none" strike="noStrike">
                          <a:solidFill>
                            <a:srgbClr val="538DD5"/>
                          </a:solidFill>
                          <a:effectLst/>
                          <a:latin typeface="Calibri" panose="020F0502020204030204" pitchFamily="34" charset="0"/>
                        </a:rPr>
                        <a:t>133,3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nl-NL" sz="1600" b="0" i="0" u="none" strike="noStrike">
                          <a:solidFill>
                            <a:srgbClr val="0000FF"/>
                          </a:solidFill>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600" b="0" i="0" u="none" strike="noStrike">
                          <a:solidFill>
                            <a:srgbClr val="1F497D"/>
                          </a:solidFill>
                          <a:effectLst/>
                          <a:latin typeface="Calibri" panose="020F0502020204030204" pitchFamily="34" charset="0"/>
                        </a:rPr>
                        <a:t>172,7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nl-NL" sz="1600" b="0" i="0" u="none" strike="noStrike">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200" b="0" i="1" u="none" strike="noStrike">
                          <a:solidFill>
                            <a:srgbClr val="366092"/>
                          </a:solidFill>
                          <a:effectLst/>
                          <a:latin typeface="Calibri" panose="020F0502020204030204" pitchFamily="34" charset="0"/>
                        </a:rPr>
                        <a:t>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66700">
                <a:tc>
                  <a:txBody>
                    <a:bodyPr/>
                    <a:lstStyle/>
                    <a:p>
                      <a:pPr algn="l" fontAlgn="b"/>
                      <a:r>
                        <a:rPr lang="nl-NL" sz="1600" b="0" i="0" u="none" strike="noStrike">
                          <a:solidFill>
                            <a:srgbClr val="366092"/>
                          </a:solidFill>
                          <a:effectLst/>
                          <a:latin typeface="Calibri" panose="020F0502020204030204" pitchFamily="34" charset="0"/>
                        </a:rPr>
                        <a:t>Crediteuren</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nl-NL" sz="1600" b="0" i="0" u="none" strike="noStrike">
                          <a:solidFill>
                            <a:srgbClr val="538DD5"/>
                          </a:solidFill>
                          <a:effectLst/>
                          <a:latin typeface="Calibri" panose="020F0502020204030204" pitchFamily="34" charset="0"/>
                        </a:rPr>
                        <a:t>(106,8)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endParaRPr lang="nl-NL" sz="1600" b="0" i="0" u="none" strike="noStrike">
                        <a:solidFill>
                          <a:srgbClr val="538DD5"/>
                        </a:solidFill>
                        <a:effectLst/>
                        <a:latin typeface="Microsoft Sans Serif"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600" b="0" i="0" u="none" strike="noStrike">
                          <a:solidFill>
                            <a:srgbClr val="538DD5"/>
                          </a:solidFill>
                          <a:effectLst/>
                          <a:latin typeface="Calibri" panose="020F0502020204030204" pitchFamily="34" charset="0"/>
                        </a:rPr>
                        <a:t>(108,5)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endParaRPr lang="nl-NL" sz="1600" b="0" i="0" u="none" strike="noStrike">
                        <a:solidFill>
                          <a:srgbClr val="0000FF"/>
                        </a:solidFill>
                        <a:effectLst/>
                        <a:latin typeface="Microsoft Sans Serif"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600" b="0" i="0" u="none" strike="noStrike">
                          <a:solidFill>
                            <a:srgbClr val="1F497D"/>
                          </a:solidFill>
                          <a:effectLst/>
                          <a:latin typeface="Calibri" panose="020F0502020204030204" pitchFamily="34" charset="0"/>
                        </a:rPr>
                        <a:t>(110,9)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l" fontAlgn="b"/>
                      <a:r>
                        <a:rPr lang="nl-NL" sz="1600" b="0" i="0" u="none" strike="noStrike">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200" b="0" i="1" u="none" strike="noStrike">
                          <a:solidFill>
                            <a:srgbClr val="366092"/>
                          </a:solidFill>
                          <a:effectLst/>
                          <a:latin typeface="Calibri" panose="020F0502020204030204" pitchFamily="34" charset="0"/>
                        </a:rPr>
                        <a:t>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r>
              <a:tr h="257175">
                <a:tc>
                  <a:txBody>
                    <a:bodyPr/>
                    <a:lstStyle/>
                    <a:p>
                      <a:pPr algn="l" fontAlgn="b"/>
                      <a:r>
                        <a:rPr lang="nl-NL" sz="1600" b="0" i="0" u="none" strike="noStrike">
                          <a:effectLst/>
                          <a:latin typeface="Microsoft Sans Serif"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nl-NL" sz="1600" b="1" i="0" u="none" strike="noStrike">
                          <a:solidFill>
                            <a:srgbClr val="808080"/>
                          </a:solidFill>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nl-NL" sz="1600" b="1" i="0" u="none" strike="noStrike">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nl-NL" sz="1600" b="1" i="0" u="none" strike="noStrike">
                          <a:solidFill>
                            <a:srgbClr val="808080"/>
                          </a:solidFill>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nl-NL" sz="1600" b="1" i="0" u="none" strike="noStrike">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nl-NL" sz="1600" b="1" i="0" u="none" strike="noStrike">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nl-NL" sz="1600" b="0" i="0" u="none" strike="noStrike">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200" b="0" i="1" u="none" strike="noStrike">
                          <a:solidFill>
                            <a:srgbClr val="366092"/>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66700">
                <a:tc>
                  <a:txBody>
                    <a:bodyPr/>
                    <a:lstStyle/>
                    <a:p>
                      <a:pPr algn="l" fontAlgn="b"/>
                      <a:r>
                        <a:rPr lang="nl-NL" sz="1600" b="1" i="0" u="none" strike="noStrike">
                          <a:solidFill>
                            <a:srgbClr val="366092"/>
                          </a:solidFill>
                          <a:effectLst/>
                          <a:latin typeface="Calibri" panose="020F0502020204030204" pitchFamily="34" charset="0"/>
                        </a:rPr>
                        <a:t>Totaal</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600" b="0" i="0" u="none" strike="noStrike">
                          <a:solidFill>
                            <a:srgbClr val="538DD5"/>
                          </a:solidFill>
                          <a:effectLst/>
                          <a:latin typeface="Calibri" panose="020F0502020204030204" pitchFamily="34" charset="0"/>
                        </a:rPr>
                        <a:t>274,2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nl-NL" sz="1600" b="0" i="0" u="none" strike="noStrike">
                          <a:solidFill>
                            <a:srgbClr val="538DD5"/>
                          </a:solidFill>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600" b="0" i="0" u="none" strike="noStrike">
                          <a:solidFill>
                            <a:srgbClr val="538DD5"/>
                          </a:solidFill>
                          <a:effectLst/>
                          <a:latin typeface="Calibri" panose="020F0502020204030204" pitchFamily="34" charset="0"/>
                        </a:rPr>
                        <a:t>269,2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nl-NL" sz="1600" b="1" i="0" u="none" strike="noStrike">
                          <a:solidFill>
                            <a:srgbClr val="0000FF"/>
                          </a:solidFill>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600" b="1" i="0" u="none" strike="noStrike">
                          <a:solidFill>
                            <a:srgbClr val="1F497D"/>
                          </a:solidFill>
                          <a:effectLst/>
                          <a:latin typeface="Calibri" panose="020F0502020204030204" pitchFamily="34" charset="0"/>
                        </a:rPr>
                        <a:t>313,7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l-NL" sz="1600" b="0" i="0" u="none" strike="noStrike">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200" b="0" i="1" u="none" strike="noStrike">
                          <a:solidFill>
                            <a:srgbClr val="366092"/>
                          </a:solidFill>
                          <a:effectLst/>
                          <a:latin typeface="Calibri" panose="020F0502020204030204" pitchFamily="34" charset="0"/>
                        </a:rPr>
                        <a:t>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r>
              <a:tr h="200025">
                <a:tc>
                  <a:txBody>
                    <a:bodyPr/>
                    <a:lstStyle/>
                    <a:p>
                      <a:pPr algn="l" fontAlgn="b"/>
                      <a:r>
                        <a:rPr lang="nl-NL" sz="1200" b="0" i="1" u="none" strike="noStrike">
                          <a:solidFill>
                            <a:srgbClr val="366092"/>
                          </a:solidFill>
                          <a:effectLst/>
                          <a:latin typeface="Calibri" panose="020F0502020204030204" pitchFamily="34" charset="0"/>
                        </a:rPr>
                        <a:t>Werkkapitaal als % van netto-omzet</a:t>
                      </a:r>
                    </a:p>
                  </a:txBody>
                  <a:tcPr marL="9525" marR="9525" marT="9525" marB="0" anchor="b">
                    <a:lnL>
                      <a:noFill/>
                    </a:lnL>
                    <a:lnR>
                      <a:noFill/>
                    </a:lnR>
                    <a:lnT>
                      <a:noFill/>
                    </a:lnT>
                    <a:lnB>
                      <a:noFill/>
                    </a:lnB>
                    <a:solidFill>
                      <a:srgbClr val="FFFFFF"/>
                    </a:solidFill>
                  </a:tcPr>
                </a:tc>
                <a:tc>
                  <a:txBody>
                    <a:bodyPr/>
                    <a:lstStyle/>
                    <a:p>
                      <a:pPr algn="ctr" fontAlgn="b"/>
                      <a:r>
                        <a:rPr lang="nl-NL" sz="1200" b="0" i="1" u="none" strike="noStrike">
                          <a:solidFill>
                            <a:srgbClr val="538DD5"/>
                          </a:solidFill>
                          <a:effectLst/>
                          <a:latin typeface="Calibri" panose="020F0502020204030204" pitchFamily="34" charset="0"/>
                        </a:rPr>
                        <a:t>33%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nl-NL" sz="1200" b="0" i="1" u="none" strike="noStrike">
                          <a:solidFill>
                            <a:srgbClr val="538DD5"/>
                          </a:solidFill>
                          <a:effectLst/>
                          <a:latin typeface="Microsoft Sans Serif" panose="020B060402020202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nl-NL" sz="1200" b="0" i="1" u="none" strike="noStrike">
                          <a:solidFill>
                            <a:srgbClr val="538DD5"/>
                          </a:solidFill>
                          <a:effectLst/>
                          <a:latin typeface="Calibri" panose="020F0502020204030204" pitchFamily="34" charset="0"/>
                        </a:rPr>
                        <a:t>31%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nl-NL" sz="1200" b="0" i="1" u="none" strike="noStrike">
                          <a:solidFill>
                            <a:srgbClr val="0000FF"/>
                          </a:solidFill>
                          <a:effectLst/>
                          <a:latin typeface="Microsoft Sans Serif" panose="020B060402020202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nl-NL" sz="1200" b="0" i="1" u="none" strike="noStrike">
                          <a:solidFill>
                            <a:srgbClr val="1F497D"/>
                          </a:solidFill>
                          <a:effectLst/>
                          <a:latin typeface="Calibri" panose="020F0502020204030204" pitchFamily="34" charset="0"/>
                        </a:rPr>
                        <a:t>33%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nl-NL" sz="1200" b="0" i="1" u="none" strike="noStrike">
                          <a:effectLst/>
                          <a:latin typeface="Microsoft Sans Serif" panose="020B060402020202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nl-NL" sz="1200" b="0" i="1" u="none" strike="noStrike" dirty="0">
                          <a:solidFill>
                            <a:srgbClr val="366092"/>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881063" y="252413"/>
            <a:ext cx="8012112" cy="863600"/>
          </a:xfrm>
          <a:noFill/>
          <a:ln>
            <a:miter lim="800000"/>
            <a:headEnd/>
            <a:tailEnd/>
          </a:ln>
        </p:spPr>
        <p:txBody>
          <a:bodyPr/>
          <a:lstStyle/>
          <a:p>
            <a:r>
              <a:rPr lang="nl-NL" altLang="en-US" smtClean="0">
                <a:latin typeface="Calibri" pitchFamily="34" charset="0"/>
              </a:rPr>
              <a:t>Agenda</a:t>
            </a:r>
            <a:endParaRPr lang="en-US" altLang="en-US" smtClean="0">
              <a:latin typeface="Calibri" pitchFamily="34" charset="0"/>
            </a:endParaRPr>
          </a:p>
        </p:txBody>
      </p:sp>
      <p:sp>
        <p:nvSpPr>
          <p:cNvPr id="6147" name="Text Placeholder 2"/>
          <p:cNvSpPr>
            <a:spLocks noGrp="1"/>
          </p:cNvSpPr>
          <p:nvPr>
            <p:ph type="body" idx="1"/>
          </p:nvPr>
        </p:nvSpPr>
        <p:spPr>
          <a:xfrm>
            <a:off x="881063" y="1306513"/>
            <a:ext cx="8012112" cy="5002212"/>
          </a:xfrm>
          <a:noFill/>
          <a:ln>
            <a:miter lim="800000"/>
            <a:headEnd/>
            <a:tailEnd/>
          </a:ln>
        </p:spPr>
        <p:txBody>
          <a:bodyPr/>
          <a:lstStyle/>
          <a:p>
            <a:pPr>
              <a:buFont typeface="Microsoft Sans Serif" pitchFamily="34" charset="0"/>
              <a:buAutoNum type="arabicPeriod"/>
            </a:pPr>
            <a:r>
              <a:rPr lang="nl-NL" altLang="en-US" sz="2400" b="1" smtClean="0">
                <a:latin typeface="Calibri" pitchFamily="34" charset="0"/>
              </a:rPr>
              <a:t>Accell Group in H1 2015</a:t>
            </a:r>
          </a:p>
          <a:p>
            <a:pPr>
              <a:buFont typeface="Microsoft Sans Serif" pitchFamily="34" charset="0"/>
              <a:buAutoNum type="arabicPeriod"/>
            </a:pPr>
            <a:endParaRPr lang="nl-NL" altLang="en-US" sz="2400" smtClean="0">
              <a:latin typeface="Calibri" pitchFamily="34" charset="0"/>
            </a:endParaRPr>
          </a:p>
          <a:p>
            <a:pPr>
              <a:buFont typeface="Microsoft Sans Serif" pitchFamily="34" charset="0"/>
              <a:buAutoNum type="arabicPeriod"/>
            </a:pPr>
            <a:r>
              <a:rPr lang="nl-NL" altLang="en-US" sz="2400" smtClean="0">
                <a:latin typeface="Calibri" pitchFamily="34" charset="0"/>
              </a:rPr>
              <a:t>Het aandeel Accell Group</a:t>
            </a:r>
          </a:p>
          <a:p>
            <a:pPr>
              <a:buFont typeface="Microsoft Sans Serif" pitchFamily="34" charset="0"/>
              <a:buAutoNum type="arabicPeriod"/>
            </a:pPr>
            <a:endParaRPr lang="nl-NL" altLang="en-US" sz="2400" smtClean="0">
              <a:latin typeface="Calibri" pitchFamily="34" charset="0"/>
            </a:endParaRPr>
          </a:p>
          <a:p>
            <a:pPr>
              <a:buFont typeface="Microsoft Sans Serif" pitchFamily="34" charset="0"/>
              <a:buAutoNum type="arabicPeriod"/>
            </a:pPr>
            <a:r>
              <a:rPr lang="nl-NL" altLang="en-US" sz="2400" smtClean="0">
                <a:latin typeface="Calibri" pitchFamily="34" charset="0"/>
              </a:rPr>
              <a:t>Financieel</a:t>
            </a:r>
          </a:p>
          <a:p>
            <a:pPr>
              <a:buFont typeface="Microsoft Sans Serif" pitchFamily="34" charset="0"/>
              <a:buAutoNum type="arabicPeriod"/>
            </a:pPr>
            <a:endParaRPr lang="nl-NL" altLang="en-US" sz="2400" smtClean="0">
              <a:latin typeface="Calibri" pitchFamily="34" charset="0"/>
            </a:endParaRPr>
          </a:p>
          <a:p>
            <a:pPr>
              <a:buFont typeface="Microsoft Sans Serif" pitchFamily="34" charset="0"/>
              <a:buAutoNum type="arabicPeriod"/>
            </a:pPr>
            <a:r>
              <a:rPr lang="nl-NL" altLang="en-US" sz="2400" smtClean="0">
                <a:latin typeface="Calibri" pitchFamily="34" charset="0"/>
              </a:rPr>
              <a:t>Vooruitzichten</a:t>
            </a:r>
            <a:endParaRPr lang="en-US" altLang="en-US" sz="2400" smtClean="0">
              <a:latin typeface="Calibri" pitchFamily="34" charset="0"/>
            </a:endParaRPr>
          </a:p>
          <a:p>
            <a:pPr>
              <a:buFontTx/>
              <a:buChar char="•"/>
            </a:pPr>
            <a:endParaRPr lang="en-US" altLang="en-US" smtClean="0">
              <a:latin typeface="Calibri" pitchFamily="34" charset="0"/>
            </a:endParaRPr>
          </a:p>
        </p:txBody>
      </p:sp>
      <p:sp>
        <p:nvSpPr>
          <p:cNvPr id="6148" name="Date Placeholder 3"/>
          <p:cNvSpPr>
            <a:spLocks noGrp="1"/>
          </p:cNvSpPr>
          <p:nvPr>
            <p:ph type="dt" sz="quarter" idx="10"/>
          </p:nvPr>
        </p:nvSpPr>
        <p:spPr>
          <a:noFill/>
          <a:ln>
            <a:miter lim="800000"/>
            <a:headEnd/>
            <a:tailEnd/>
          </a:ln>
        </p:spPr>
        <p:txBody>
          <a:bodyPr/>
          <a:lstStyle/>
          <a:p>
            <a:r>
              <a:rPr lang="nl-NL" altLang="en-US" smtClean="0"/>
              <a:t>24 juli 2015</a:t>
            </a:r>
            <a:endParaRPr lang="en-US" altLang="en-US" smtClean="0"/>
          </a:p>
        </p:txBody>
      </p:sp>
      <p:sp>
        <p:nvSpPr>
          <p:cNvPr id="6149" name="Footer Placeholder 4"/>
          <p:cNvSpPr>
            <a:spLocks noGrp="1"/>
          </p:cNvSpPr>
          <p:nvPr>
            <p:ph type="ftr" sz="quarter" idx="11"/>
          </p:nvPr>
        </p:nvSpPr>
        <p:spPr>
          <a:noFill/>
          <a:ln>
            <a:miter lim="800000"/>
            <a:headEnd/>
            <a:tailEnd/>
          </a:ln>
        </p:spPr>
        <p:txBody>
          <a:bodyPr/>
          <a:lstStyle/>
          <a:p>
            <a:r>
              <a:rPr lang="nl-NL" altLang="en-US" smtClean="0">
                <a:latin typeface="Calibri" pitchFamily="34" charset="0"/>
                <a:ea typeface="ＭＳ Ｐゴシック" pitchFamily="34" charset="-128"/>
              </a:rPr>
              <a:t>Accell Group N.V. - Presentatie halfjaarcijfers 2015</a:t>
            </a:r>
            <a:endParaRPr lang="en-US" altLang="en-US" smtClean="0">
              <a:latin typeface="Calibri" pitchFamily="34" charset="0"/>
              <a:ea typeface="ＭＳ Ｐゴシック" pitchFamily="34" charset="-128"/>
            </a:endParaRPr>
          </a:p>
        </p:txBody>
      </p:sp>
      <p:sp>
        <p:nvSpPr>
          <p:cNvPr id="6150" name="Slide Number Placeholder 5"/>
          <p:cNvSpPr>
            <a:spLocks noGrp="1"/>
          </p:cNvSpPr>
          <p:nvPr>
            <p:ph type="sldNum" sz="quarter" idx="12"/>
          </p:nvPr>
        </p:nvSpPr>
        <p:spPr>
          <a:noFill/>
          <a:ln>
            <a:miter lim="800000"/>
            <a:headEnd/>
            <a:tailEnd/>
          </a:ln>
        </p:spPr>
        <p:txBody>
          <a:bodyPr/>
          <a:lstStyle/>
          <a:p>
            <a:fld id="{6EEF9DB8-4540-43A4-ADD9-72459677964A}" type="slidenum">
              <a:rPr lang="en-US" altLang="en-US"/>
              <a:pPr/>
              <a:t>1</a:t>
            </a:fld>
            <a:endParaRPr lang="en-US" altLang="en-US"/>
          </a:p>
        </p:txBody>
      </p:sp>
      <p:grpSp>
        <p:nvGrpSpPr>
          <p:cNvPr id="6151" name="Group 4"/>
          <p:cNvGrpSpPr>
            <a:grpSpLocks/>
          </p:cNvGrpSpPr>
          <p:nvPr/>
        </p:nvGrpSpPr>
        <p:grpSpPr bwMode="auto">
          <a:xfrm>
            <a:off x="600075" y="1196975"/>
            <a:ext cx="6265863" cy="457200"/>
            <a:chOff x="174" y="1193"/>
            <a:chExt cx="5557" cy="248"/>
          </a:xfrm>
        </p:grpSpPr>
        <p:sp>
          <p:nvSpPr>
            <p:cNvPr id="6152" name="Rectangle 5"/>
            <p:cNvSpPr>
              <a:spLocks noChangeArrowheads="1"/>
            </p:cNvSpPr>
            <p:nvPr/>
          </p:nvSpPr>
          <p:spPr bwMode="auto">
            <a:xfrm>
              <a:off x="189" y="1193"/>
              <a:ext cx="198" cy="248"/>
            </a:xfrm>
            <a:prstGeom prst="rect">
              <a:avLst/>
            </a:prstGeom>
            <a:solidFill>
              <a:srgbClr val="002060"/>
            </a:solidFill>
            <a:ln w="9525">
              <a:solidFill>
                <a:srgbClr val="000080"/>
              </a:solidFill>
              <a:miter lim="800000"/>
              <a:headEnd type="none" w="sm" len="sm"/>
              <a:tailEnd type="none" w="sm" len="sm"/>
            </a:ln>
          </p:spPr>
          <p:txBody>
            <a:bodyPr wrap="none" anchor="ctr"/>
            <a:lstStyle/>
            <a:p>
              <a:endParaRPr lang="nl-NL" altLang="nl-NL">
                <a:solidFill>
                  <a:srgbClr val="1085DF"/>
                </a:solidFill>
              </a:endParaRPr>
            </a:p>
          </p:txBody>
        </p:sp>
        <p:sp>
          <p:nvSpPr>
            <p:cNvPr id="6153" name="Rectangle 6"/>
            <p:cNvSpPr>
              <a:spLocks noChangeArrowheads="1"/>
            </p:cNvSpPr>
            <p:nvPr/>
          </p:nvSpPr>
          <p:spPr bwMode="ltGray">
            <a:xfrm>
              <a:off x="174" y="1193"/>
              <a:ext cx="5557" cy="248"/>
            </a:xfrm>
            <a:prstGeom prst="rect">
              <a:avLst/>
            </a:prstGeom>
            <a:noFill/>
            <a:ln w="9525">
              <a:solidFill>
                <a:schemeClr val="bg2"/>
              </a:solidFill>
              <a:miter lim="800000"/>
              <a:headEnd/>
              <a:tailEnd/>
            </a:ln>
          </p:spPr>
          <p:txBody>
            <a:bodyPr anchor="ctr">
              <a:spAutoFit/>
            </a:bodyPr>
            <a:lstStyle/>
            <a:p>
              <a:endParaRPr lang="nl-NL" altLang="nl-NL">
                <a:solidFill>
                  <a:srgbClr val="002060"/>
                </a:solidFill>
              </a:endParaRPr>
            </a:p>
          </p:txBody>
        </p:sp>
      </p:gr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a:xfrm>
            <a:off x="881063" y="252413"/>
            <a:ext cx="8012112" cy="863600"/>
          </a:xfrm>
          <a:noFill/>
          <a:ln>
            <a:miter lim="800000"/>
            <a:headEnd/>
            <a:tailEnd/>
          </a:ln>
        </p:spPr>
        <p:txBody>
          <a:bodyPr/>
          <a:lstStyle/>
          <a:p>
            <a:r>
              <a:rPr lang="nl-NL" altLang="en-US" smtClean="0">
                <a:latin typeface="Calibri" pitchFamily="34" charset="0"/>
              </a:rPr>
              <a:t>Voorraden</a:t>
            </a:r>
            <a:endParaRPr lang="en-US" altLang="en-US" smtClean="0">
              <a:latin typeface="Calibri" pitchFamily="34" charset="0"/>
            </a:endParaRPr>
          </a:p>
        </p:txBody>
      </p:sp>
      <p:sp>
        <p:nvSpPr>
          <p:cNvPr id="28675" name="Tijdelijke aanduiding voor tekst 2"/>
          <p:cNvSpPr>
            <a:spLocks noGrp="1"/>
          </p:cNvSpPr>
          <p:nvPr>
            <p:ph type="body" idx="1"/>
          </p:nvPr>
        </p:nvSpPr>
        <p:spPr>
          <a:xfrm>
            <a:off x="971550" y="3765550"/>
            <a:ext cx="8012113" cy="23272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p>
            <a:pPr>
              <a:buFontTx/>
              <a:buChar char="•"/>
              <a:defRPr/>
            </a:pPr>
            <a:r>
              <a:rPr lang="nl-NL" altLang="en-US" dirty="0" smtClean="0">
                <a:latin typeface="Calibri" panose="020F0502020204030204" pitchFamily="34" charset="0"/>
              </a:rPr>
              <a:t>Eind juni staan er eenzelfde aantal fietsen op voorraad als het voorgaande jaar </a:t>
            </a:r>
          </a:p>
          <a:p>
            <a:pPr>
              <a:buFontTx/>
              <a:buChar char="•"/>
              <a:defRPr/>
            </a:pPr>
            <a:endParaRPr lang="nl-NL" altLang="en-US" dirty="0" smtClean="0">
              <a:latin typeface="Calibri" panose="020F0502020204030204" pitchFamily="34" charset="0"/>
            </a:endParaRPr>
          </a:p>
          <a:p>
            <a:pPr>
              <a:buFontTx/>
              <a:buChar char="•"/>
              <a:defRPr/>
            </a:pPr>
            <a:r>
              <a:rPr lang="nl-NL" altLang="en-US" dirty="0" smtClean="0">
                <a:latin typeface="Calibri" panose="020F0502020204030204" pitchFamily="34" charset="0"/>
              </a:rPr>
              <a:t>De stijging van de voorraad gereed product wordt veroorzaakt door een hogere gemiddelde kostprijs:</a:t>
            </a:r>
          </a:p>
          <a:p>
            <a:pPr lvl="1">
              <a:buFontTx/>
              <a:buChar char="•"/>
              <a:defRPr/>
            </a:pPr>
            <a:r>
              <a:rPr lang="nl-NL" altLang="en-US" sz="1600" dirty="0" smtClean="0">
                <a:latin typeface="Calibri" panose="020F0502020204030204" pitchFamily="34" charset="0"/>
              </a:rPr>
              <a:t>Verkoopmix</a:t>
            </a:r>
          </a:p>
          <a:p>
            <a:pPr lvl="1">
              <a:buFontTx/>
              <a:buChar char="•"/>
              <a:defRPr/>
            </a:pPr>
            <a:r>
              <a:rPr lang="nl-NL" altLang="en-US" sz="1600" dirty="0" smtClean="0">
                <a:latin typeface="Calibri" panose="020F0502020204030204" pitchFamily="34" charset="0"/>
              </a:rPr>
              <a:t>Kostprijsstijging door duurdere dollar</a:t>
            </a:r>
          </a:p>
          <a:p>
            <a:pPr marL="479425" lvl="1" indent="0">
              <a:buFont typeface="Arial"/>
              <a:buNone/>
              <a:defRPr/>
            </a:pPr>
            <a:endParaRPr lang="nl-NL" altLang="en-US" dirty="0" smtClean="0">
              <a:latin typeface="Calibri" panose="020F0502020204030204" pitchFamily="34" charset="0"/>
            </a:endParaRPr>
          </a:p>
          <a:p>
            <a:pPr>
              <a:buFontTx/>
              <a:buChar char="•"/>
              <a:defRPr/>
            </a:pPr>
            <a:endParaRPr lang="nl-NL" altLang="en-US" dirty="0">
              <a:latin typeface="Calibri" panose="020F0502020204030204" pitchFamily="34" charset="0"/>
            </a:endParaRPr>
          </a:p>
          <a:p>
            <a:pPr marL="0" indent="0">
              <a:buFont typeface="Arial"/>
              <a:buNone/>
              <a:defRPr/>
            </a:pPr>
            <a:endParaRPr lang="en-US" altLang="en-US" dirty="0" smtClean="0">
              <a:latin typeface="Calibri" panose="020F0502020204030204" pitchFamily="34" charset="0"/>
            </a:endParaRPr>
          </a:p>
        </p:txBody>
      </p:sp>
      <p:sp>
        <p:nvSpPr>
          <p:cNvPr id="28676" name="Tijdelijke aanduiding voor datum 3"/>
          <p:cNvSpPr>
            <a:spLocks noGrp="1"/>
          </p:cNvSpPr>
          <p:nvPr>
            <p:ph type="dt" sz="quarter" idx="10"/>
          </p:nvPr>
        </p:nvSpPr>
        <p:spPr>
          <a:noFill/>
          <a:ln>
            <a:miter lim="800000"/>
            <a:headEnd/>
            <a:tailEnd/>
          </a:ln>
        </p:spPr>
        <p:txBody>
          <a:bodyPr/>
          <a:lstStyle/>
          <a:p>
            <a:r>
              <a:rPr lang="nl-NL" altLang="nl-NL" smtClean="0"/>
              <a:t>24 juli 2015</a:t>
            </a:r>
            <a:endParaRPr lang="en-US" altLang="nl-NL" smtClean="0"/>
          </a:p>
        </p:txBody>
      </p:sp>
      <p:sp>
        <p:nvSpPr>
          <p:cNvPr id="28677" name="Tijdelijke aanduiding voor voettekst 4"/>
          <p:cNvSpPr>
            <a:spLocks noGrp="1"/>
          </p:cNvSpPr>
          <p:nvPr>
            <p:ph type="ftr" sz="quarter" idx="11"/>
          </p:nvPr>
        </p:nvSpPr>
        <p:spPr>
          <a:noFill/>
          <a:ln>
            <a:miter lim="800000"/>
            <a:headEnd/>
            <a:tailEnd/>
          </a:ln>
        </p:spPr>
        <p:txBody>
          <a:bodyPr/>
          <a:lstStyle/>
          <a:p>
            <a:r>
              <a:rPr lang="en-US" altLang="en-US" smtClean="0">
                <a:latin typeface="Calibri" pitchFamily="34" charset="0"/>
                <a:ea typeface="ＭＳ Ｐゴシック" pitchFamily="34" charset="-128"/>
              </a:rPr>
              <a:t>Accell Group N.V. - Presentatie halfjaarcijfers 2015</a:t>
            </a:r>
          </a:p>
        </p:txBody>
      </p:sp>
      <p:sp>
        <p:nvSpPr>
          <p:cNvPr id="28678" name="Tijdelijke aanduiding voor dianummer 5"/>
          <p:cNvSpPr>
            <a:spLocks noGrp="1"/>
          </p:cNvSpPr>
          <p:nvPr>
            <p:ph type="sldNum" sz="quarter" idx="12"/>
          </p:nvPr>
        </p:nvSpPr>
        <p:spPr>
          <a:noFill/>
          <a:ln>
            <a:miter lim="800000"/>
            <a:headEnd/>
            <a:tailEnd/>
          </a:ln>
        </p:spPr>
        <p:txBody>
          <a:bodyPr/>
          <a:lstStyle/>
          <a:p>
            <a:fld id="{89D32883-3624-4360-A0F8-1C8AD782F87D}" type="slidenum">
              <a:rPr lang="en-US" altLang="nl-NL"/>
              <a:pPr/>
              <a:t>19</a:t>
            </a:fld>
            <a:endParaRPr lang="en-US" altLang="nl-NL"/>
          </a:p>
        </p:txBody>
      </p:sp>
      <p:graphicFrame>
        <p:nvGraphicFramePr>
          <p:cNvPr id="2" name="Tabel 1"/>
          <p:cNvGraphicFramePr>
            <a:graphicFrameLocks noGrp="1"/>
          </p:cNvGraphicFramePr>
          <p:nvPr/>
        </p:nvGraphicFramePr>
        <p:xfrm>
          <a:off x="971550" y="1085850"/>
          <a:ext cx="7315199" cy="2114550"/>
        </p:xfrm>
        <a:graphic>
          <a:graphicData uri="http://schemas.openxmlformats.org/drawingml/2006/table">
            <a:tbl>
              <a:tblPr/>
              <a:tblGrid>
                <a:gridCol w="2426769"/>
                <a:gridCol w="866023"/>
                <a:gridCol w="456803"/>
                <a:gridCol w="977052"/>
                <a:gridCol w="456803"/>
                <a:gridCol w="977052"/>
                <a:gridCol w="456803"/>
                <a:gridCol w="697894"/>
              </a:tblGrid>
              <a:tr h="266700">
                <a:tc>
                  <a:txBody>
                    <a:bodyPr/>
                    <a:lstStyle/>
                    <a:p>
                      <a:pPr algn="l" fontAlgn="b"/>
                      <a:r>
                        <a:rPr lang="nl-NL" sz="1600" b="1" i="0" u="none" strike="noStrike">
                          <a:solidFill>
                            <a:srgbClr val="1F497D"/>
                          </a:solidFill>
                          <a:effectLst/>
                          <a:latin typeface="Calibri" panose="020F0502020204030204" pitchFamily="34" charset="0"/>
                        </a:rPr>
                        <a:t>(x € mln.)</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400" b="1" i="0" u="none" strike="noStrike">
                          <a:solidFill>
                            <a:srgbClr val="538DD5"/>
                          </a:solidFill>
                          <a:effectLst/>
                          <a:latin typeface="Calibri" panose="020F0502020204030204" pitchFamily="34" charset="0"/>
                        </a:rPr>
                        <a:t>30-6-2014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nl-NL" sz="1400" b="1" i="0" u="none" strike="noStrike">
                          <a:solidFill>
                            <a:srgbClr val="538DD5"/>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400" b="1" i="0" u="none" strike="noStrike">
                          <a:solidFill>
                            <a:srgbClr val="538DD5"/>
                          </a:solidFill>
                          <a:effectLst/>
                          <a:latin typeface="Calibri" panose="020F0502020204030204" pitchFamily="34" charset="0"/>
                        </a:rPr>
                        <a:t>31-12-2014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r" fontAlgn="b"/>
                      <a:endParaRPr lang="nl-NL" sz="1600" b="1" i="0" u="none" strike="noStrike">
                        <a:solidFill>
                          <a:srgbClr val="0000FF"/>
                        </a:solidFill>
                        <a:effectLst/>
                        <a:latin typeface="Microsoft Sans Serif"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400" b="1" i="0" u="none" strike="noStrike">
                          <a:solidFill>
                            <a:srgbClr val="1F497D"/>
                          </a:solidFill>
                          <a:effectLst/>
                          <a:latin typeface="Calibri" panose="020F0502020204030204" pitchFamily="34" charset="0"/>
                        </a:rPr>
                        <a:t>30-6-2015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l" fontAlgn="b"/>
                      <a:r>
                        <a:rPr lang="nl-NL" sz="1600" b="0" i="0" u="none" strike="noStrike">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600" b="1" i="0" u="none" strike="noStrike">
                          <a:solidFill>
                            <a:srgbClr val="1F497D"/>
                          </a:solidFill>
                          <a:effectLst/>
                          <a:latin typeface="Calibri" panose="020F0502020204030204" pitchFamily="34" charset="0"/>
                        </a:rPr>
                        <a:t>∆ HY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57175">
                <a:tc>
                  <a:txBody>
                    <a:bodyPr/>
                    <a:lstStyle/>
                    <a:p>
                      <a:pPr algn="l" fontAlgn="b"/>
                      <a:r>
                        <a:rPr lang="nl-NL" sz="1600" b="0" i="0" u="none" strike="noStrike">
                          <a:effectLst/>
                          <a:latin typeface="Microsoft Sans Serif"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nl-NL" sz="1600" b="1" i="0" u="none" strike="noStrike">
                          <a:solidFill>
                            <a:srgbClr val="808080"/>
                          </a:solidFill>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nl-NL" sz="1600" b="0" i="1" u="none" strike="noStrike">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nl-NL" sz="1600" b="1" i="0" u="none" strike="noStrike">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nl-NL" sz="1600" b="1" i="1" u="none" strike="noStrike">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nl-NL" sz="1600" b="0" i="0" u="none" strike="noStrike">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nl-NL" sz="1600" b="0" i="0" u="none" strike="noStrike">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nl-NL" sz="1600" b="0" i="0" u="none" strike="noStrike">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66700">
                <a:tc>
                  <a:txBody>
                    <a:bodyPr/>
                    <a:lstStyle/>
                    <a:p>
                      <a:pPr algn="l" fontAlgn="b"/>
                      <a:r>
                        <a:rPr lang="nl-NL" sz="1600" b="0" i="0" u="none" strike="noStrike">
                          <a:solidFill>
                            <a:srgbClr val="366092"/>
                          </a:solidFill>
                          <a:effectLst/>
                          <a:latin typeface="Calibri" panose="020F0502020204030204" pitchFamily="34" charset="0"/>
                        </a:rPr>
                        <a:t>Goederen onderweg</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nl-NL" sz="1600" b="0" i="0" u="none" strike="noStrike">
                          <a:solidFill>
                            <a:srgbClr val="538DD5"/>
                          </a:solidFill>
                          <a:effectLst/>
                          <a:latin typeface="Calibri" panose="020F0502020204030204" pitchFamily="34" charset="0"/>
                        </a:rPr>
                        <a:t>25,5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endParaRPr lang="nl-NL" sz="1600" b="0" i="0" u="none" strike="noStrike">
                        <a:solidFill>
                          <a:srgbClr val="538DD5"/>
                        </a:solidFill>
                        <a:effectLst/>
                        <a:latin typeface="Microsoft Sans Serif"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600" b="0" i="0" u="none" strike="noStrike">
                          <a:solidFill>
                            <a:srgbClr val="538DD5"/>
                          </a:solidFill>
                          <a:effectLst/>
                          <a:latin typeface="Calibri" panose="020F0502020204030204" pitchFamily="34" charset="0"/>
                        </a:rPr>
                        <a:t>45,7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endParaRPr lang="nl-NL" sz="1600" b="0" i="0" u="none" strike="noStrike">
                        <a:solidFill>
                          <a:srgbClr val="0000FF"/>
                        </a:solidFill>
                        <a:effectLst/>
                        <a:latin typeface="Microsoft Sans Serif"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600" b="0" i="0" u="none" strike="noStrike">
                          <a:solidFill>
                            <a:srgbClr val="1F497D"/>
                          </a:solidFill>
                          <a:effectLst/>
                          <a:latin typeface="Calibri" panose="020F0502020204030204" pitchFamily="34" charset="0"/>
                        </a:rPr>
                        <a:t>24,6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l" fontAlgn="b"/>
                      <a:r>
                        <a:rPr lang="nl-NL" sz="1600" b="0" i="0" u="none" strike="noStrike">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200" b="0" i="1" u="none" strike="noStrike">
                          <a:solidFill>
                            <a:srgbClr val="366092"/>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r>
              <a:tr h="266700">
                <a:tc>
                  <a:txBody>
                    <a:bodyPr/>
                    <a:lstStyle/>
                    <a:p>
                      <a:pPr algn="l" fontAlgn="b"/>
                      <a:r>
                        <a:rPr lang="nl-NL" sz="1600" b="0" i="0" u="none" strike="noStrike">
                          <a:solidFill>
                            <a:srgbClr val="366092"/>
                          </a:solidFill>
                          <a:effectLst/>
                          <a:latin typeface="Calibri" panose="020F0502020204030204" pitchFamily="34" charset="0"/>
                        </a:rPr>
                        <a:t>Componenten</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600" b="0" i="0" u="none" strike="noStrike">
                          <a:solidFill>
                            <a:srgbClr val="538DD5"/>
                          </a:solidFill>
                          <a:effectLst/>
                          <a:latin typeface="Calibri" panose="020F0502020204030204" pitchFamily="34" charset="0"/>
                        </a:rPr>
                        <a:t>65,8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nl-NL" sz="1600" b="0" i="0" u="none" strike="noStrike">
                          <a:solidFill>
                            <a:srgbClr val="538DD5"/>
                          </a:solidFill>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600" b="0" i="0" u="none" strike="noStrike">
                          <a:solidFill>
                            <a:srgbClr val="538DD5"/>
                          </a:solidFill>
                          <a:effectLst/>
                          <a:latin typeface="Calibri" panose="020F0502020204030204" pitchFamily="34" charset="0"/>
                        </a:rPr>
                        <a:t>72,8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nl-NL" sz="1600" b="0" i="0" u="none" strike="noStrike">
                          <a:solidFill>
                            <a:srgbClr val="0000FF"/>
                          </a:solidFill>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600" b="0" i="0" u="none" strike="noStrike">
                          <a:solidFill>
                            <a:srgbClr val="1F497D"/>
                          </a:solidFill>
                          <a:effectLst/>
                          <a:latin typeface="Calibri" panose="020F0502020204030204" pitchFamily="34" charset="0"/>
                        </a:rPr>
                        <a:t>73,9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nl-NL" sz="1600" b="0" i="0" u="none" strike="noStrike">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200" b="0" i="1" u="none" strike="noStrike">
                          <a:solidFill>
                            <a:srgbClr val="366092"/>
                          </a:solidFill>
                          <a:effectLst/>
                          <a:latin typeface="Calibri" panose="020F0502020204030204" pitchFamily="34" charset="0"/>
                        </a:rPr>
                        <a:t>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533400">
                <a:tc>
                  <a:txBody>
                    <a:bodyPr/>
                    <a:lstStyle/>
                    <a:p>
                      <a:pPr algn="l" fontAlgn="b"/>
                      <a:r>
                        <a:rPr lang="nl-NL" sz="1600" b="0" i="0" u="none" strike="noStrike">
                          <a:solidFill>
                            <a:srgbClr val="366092"/>
                          </a:solidFill>
                          <a:effectLst/>
                          <a:latin typeface="Calibri" panose="020F0502020204030204" pitchFamily="34" charset="0"/>
                        </a:rPr>
                        <a:t>Handelsgoederen en gereed product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nl-NL" sz="1600" b="0" i="0" u="none" strike="noStrike">
                          <a:solidFill>
                            <a:srgbClr val="538DD5"/>
                          </a:solidFill>
                          <a:effectLst/>
                          <a:latin typeface="Calibri" panose="020F0502020204030204" pitchFamily="34" charset="0"/>
                        </a:rPr>
                        <a:t>136,1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r>
                        <a:rPr lang="nl-NL" sz="1600" b="0" i="0" u="none" strike="noStrike">
                          <a:solidFill>
                            <a:srgbClr val="538DD5"/>
                          </a:solidFill>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600" b="0" i="0" u="none" strike="noStrike">
                          <a:solidFill>
                            <a:srgbClr val="538DD5"/>
                          </a:solidFill>
                          <a:effectLst/>
                          <a:latin typeface="Calibri" panose="020F0502020204030204" pitchFamily="34" charset="0"/>
                        </a:rPr>
                        <a:t>125,9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r>
                        <a:rPr lang="nl-NL" sz="1600" b="0" i="0" u="none" strike="noStrike">
                          <a:solidFill>
                            <a:srgbClr val="0000FF"/>
                          </a:solidFill>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600" b="0" i="0" u="none" strike="noStrike">
                          <a:solidFill>
                            <a:srgbClr val="1F497D"/>
                          </a:solidFill>
                          <a:effectLst/>
                          <a:latin typeface="Calibri" panose="020F0502020204030204" pitchFamily="34" charset="0"/>
                        </a:rPr>
                        <a:t>153,4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l" fontAlgn="b"/>
                      <a:r>
                        <a:rPr lang="nl-NL" sz="1600" b="0" i="0" u="none" strike="noStrike">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200" b="0" i="1" u="none" strike="noStrike">
                          <a:solidFill>
                            <a:srgbClr val="366092"/>
                          </a:solidFill>
                          <a:effectLst/>
                          <a:latin typeface="Calibri" panose="020F0502020204030204" pitchFamily="34" charset="0"/>
                        </a:rPr>
                        <a:t>13%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r>
              <a:tr h="257175">
                <a:tc>
                  <a:txBody>
                    <a:bodyPr/>
                    <a:lstStyle/>
                    <a:p>
                      <a:pPr algn="l" fontAlgn="b"/>
                      <a:r>
                        <a:rPr lang="nl-NL" sz="1600" b="0" i="0" u="none" strike="noStrike">
                          <a:effectLst/>
                          <a:latin typeface="Microsoft Sans Serif"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nl-NL" sz="1600" b="1" i="0" u="none" strike="noStrike">
                          <a:solidFill>
                            <a:srgbClr val="808080"/>
                          </a:solidFill>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nl-NL" sz="1600" b="1" i="0" u="none" strike="noStrike">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nl-NL" sz="1600" b="1" i="0" u="none" strike="noStrike">
                          <a:solidFill>
                            <a:srgbClr val="808080"/>
                          </a:solidFill>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nl-NL" sz="1600" b="1" i="0" u="none" strike="noStrike">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nl-NL" sz="1600" b="1" i="0" u="none" strike="noStrike">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nl-NL" sz="1600" b="0" i="0" u="none" strike="noStrike">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200" b="0" i="1" u="none" strike="noStrike">
                          <a:solidFill>
                            <a:srgbClr val="366092"/>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66700">
                <a:tc>
                  <a:txBody>
                    <a:bodyPr/>
                    <a:lstStyle/>
                    <a:p>
                      <a:pPr algn="l" fontAlgn="b"/>
                      <a:r>
                        <a:rPr lang="nl-NL" sz="1600" b="1" i="0" u="none" strike="noStrike">
                          <a:solidFill>
                            <a:srgbClr val="366092"/>
                          </a:solidFill>
                          <a:effectLst/>
                          <a:latin typeface="Calibri" panose="020F0502020204030204" pitchFamily="34" charset="0"/>
                        </a:rPr>
                        <a:t>Totaal</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nl-NL" sz="1600" b="0" i="0" u="none" strike="noStrike">
                          <a:solidFill>
                            <a:srgbClr val="538DD5"/>
                          </a:solidFill>
                          <a:effectLst/>
                          <a:latin typeface="Calibri" panose="020F0502020204030204" pitchFamily="34" charset="0"/>
                        </a:rPr>
                        <a:t>227,4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r" fontAlgn="b"/>
                      <a:endParaRPr lang="nl-NL" sz="1600" b="0" i="0" u="none" strike="noStrike">
                        <a:solidFill>
                          <a:srgbClr val="538DD5"/>
                        </a:solidFill>
                        <a:effectLst/>
                        <a:latin typeface="Microsoft Sans Serif"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600" b="0" i="0" u="none" strike="noStrike">
                          <a:solidFill>
                            <a:srgbClr val="538DD5"/>
                          </a:solidFill>
                          <a:effectLst/>
                          <a:latin typeface="Calibri" panose="020F0502020204030204" pitchFamily="34" charset="0"/>
                        </a:rPr>
                        <a:t>244,5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r" fontAlgn="b"/>
                      <a:endParaRPr lang="nl-NL" sz="1600" b="1" i="0" u="none" strike="noStrike">
                        <a:solidFill>
                          <a:srgbClr val="0000FF"/>
                        </a:solidFill>
                        <a:effectLst/>
                        <a:latin typeface="Microsoft Sans Serif"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600" b="1" i="0" u="none" strike="noStrike">
                          <a:solidFill>
                            <a:srgbClr val="1F497D"/>
                          </a:solidFill>
                          <a:effectLst/>
                          <a:latin typeface="Calibri" panose="020F0502020204030204" pitchFamily="34" charset="0"/>
                        </a:rPr>
                        <a:t>251,8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l-NL" sz="1600" b="0" i="0" u="none" strike="noStrike">
                          <a:effectLst/>
                          <a:latin typeface="Microsoft Sans Serif"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200" b="0" i="1" u="none" strike="noStrike" dirty="0">
                          <a:solidFill>
                            <a:srgbClr val="366092"/>
                          </a:solidFill>
                          <a:effectLst/>
                          <a:latin typeface="Calibri" panose="020F0502020204030204" pitchFamily="34" charset="0"/>
                        </a:rPr>
                        <a:t>11%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a:xfrm>
            <a:off x="881063" y="252413"/>
            <a:ext cx="8012112" cy="863600"/>
          </a:xfrm>
          <a:noFill/>
          <a:ln>
            <a:miter lim="800000"/>
            <a:headEnd/>
            <a:tailEnd/>
          </a:ln>
        </p:spPr>
        <p:txBody>
          <a:bodyPr/>
          <a:lstStyle/>
          <a:p>
            <a:r>
              <a:rPr lang="nl-NL" altLang="en-US" smtClean="0">
                <a:latin typeface="Calibri" pitchFamily="34" charset="0"/>
              </a:rPr>
              <a:t>Balans, passiva</a:t>
            </a:r>
            <a:endParaRPr lang="en-US" altLang="en-US" smtClean="0">
              <a:latin typeface="Calibri" pitchFamily="34" charset="0"/>
            </a:endParaRPr>
          </a:p>
        </p:txBody>
      </p:sp>
      <p:sp>
        <p:nvSpPr>
          <p:cNvPr id="29699" name="Tijdelijke aanduiding voor tekst 2"/>
          <p:cNvSpPr>
            <a:spLocks noGrp="1"/>
          </p:cNvSpPr>
          <p:nvPr>
            <p:ph type="body" idx="1"/>
          </p:nvPr>
        </p:nvSpPr>
        <p:spPr>
          <a:xfrm>
            <a:off x="881063" y="4835525"/>
            <a:ext cx="8012112" cy="18002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p>
            <a:pPr>
              <a:buFontTx/>
              <a:buChar char="•"/>
              <a:defRPr/>
            </a:pPr>
            <a:r>
              <a:rPr lang="nl-NL" altLang="en-US" dirty="0" smtClean="0">
                <a:latin typeface="Calibri" panose="020F0502020204030204" pitchFamily="34" charset="0"/>
              </a:rPr>
              <a:t>De totale netto bankschuld* is gestegen naar €160 mln. (2014: € 134 mln.). </a:t>
            </a:r>
          </a:p>
          <a:p>
            <a:pPr marL="0" indent="0">
              <a:buFont typeface="Arial"/>
              <a:buNone/>
              <a:tabLst>
                <a:tab pos="354013" algn="l"/>
              </a:tabLst>
              <a:defRPr/>
            </a:pPr>
            <a:r>
              <a:rPr lang="nl-NL" altLang="en-US" dirty="0">
                <a:latin typeface="Calibri" panose="020F0502020204030204" pitchFamily="34" charset="0"/>
              </a:rPr>
              <a:t> </a:t>
            </a:r>
            <a:r>
              <a:rPr lang="nl-NL" altLang="en-US" dirty="0" smtClean="0">
                <a:latin typeface="Calibri" panose="020F0502020204030204" pitchFamily="34" charset="0"/>
              </a:rPr>
              <a:t> 	Deze stijging wordt grotendeels veroorzaakt door valuta-omrekening </a:t>
            </a:r>
          </a:p>
          <a:p>
            <a:pPr>
              <a:buFontTx/>
              <a:buChar char="•"/>
              <a:defRPr/>
            </a:pPr>
            <a:endParaRPr lang="nl-NL" altLang="en-US" dirty="0">
              <a:latin typeface="Calibri" panose="020F0502020204030204" pitchFamily="34" charset="0"/>
            </a:endParaRPr>
          </a:p>
          <a:p>
            <a:pPr>
              <a:buFontTx/>
              <a:buChar char="•"/>
              <a:defRPr/>
            </a:pPr>
            <a:endParaRPr lang="nl-NL" altLang="en-US" dirty="0" smtClean="0">
              <a:latin typeface="Calibri" panose="020F0502020204030204" pitchFamily="34" charset="0"/>
            </a:endParaRPr>
          </a:p>
          <a:p>
            <a:pPr marL="0" indent="0">
              <a:buFont typeface="Arial"/>
              <a:buNone/>
              <a:defRPr/>
            </a:pPr>
            <a:r>
              <a:rPr lang="nl-NL" altLang="en-US" dirty="0" smtClean="0">
                <a:latin typeface="Calibri" panose="020F0502020204030204" pitchFamily="34" charset="0"/>
              </a:rPr>
              <a:t>* </a:t>
            </a:r>
            <a:r>
              <a:rPr lang="nl-NL" altLang="en-US" sz="1200" dirty="0" smtClean="0">
                <a:latin typeface="Calibri" panose="020F0502020204030204" pitchFamily="34" charset="0"/>
              </a:rPr>
              <a:t>Langlopende leningen + bankkrediet – liquide middelen</a:t>
            </a:r>
            <a:endParaRPr lang="nl-NL" altLang="en-US" sz="1200" dirty="0">
              <a:latin typeface="Calibri" panose="020F0502020204030204" pitchFamily="34" charset="0"/>
            </a:endParaRPr>
          </a:p>
          <a:p>
            <a:pPr marL="0" indent="0">
              <a:buFont typeface="Arial"/>
              <a:buNone/>
              <a:defRPr/>
            </a:pPr>
            <a:endParaRPr lang="en-US" altLang="en-US" dirty="0" smtClean="0">
              <a:latin typeface="Calibri" panose="020F0502020204030204" pitchFamily="34" charset="0"/>
            </a:endParaRPr>
          </a:p>
        </p:txBody>
      </p:sp>
      <p:sp>
        <p:nvSpPr>
          <p:cNvPr id="29700" name="Tijdelijke aanduiding voor datum 3"/>
          <p:cNvSpPr>
            <a:spLocks noGrp="1"/>
          </p:cNvSpPr>
          <p:nvPr>
            <p:ph type="dt" sz="quarter" idx="10"/>
          </p:nvPr>
        </p:nvSpPr>
        <p:spPr>
          <a:noFill/>
          <a:ln>
            <a:miter lim="800000"/>
            <a:headEnd/>
            <a:tailEnd/>
          </a:ln>
        </p:spPr>
        <p:txBody>
          <a:bodyPr/>
          <a:lstStyle/>
          <a:p>
            <a:r>
              <a:rPr lang="nl-NL" altLang="nl-NL" smtClean="0"/>
              <a:t>24 juli 2015</a:t>
            </a:r>
            <a:endParaRPr lang="en-US" altLang="nl-NL" smtClean="0"/>
          </a:p>
        </p:txBody>
      </p:sp>
      <p:sp>
        <p:nvSpPr>
          <p:cNvPr id="29701" name="Tijdelijke aanduiding voor voettekst 4"/>
          <p:cNvSpPr>
            <a:spLocks noGrp="1"/>
          </p:cNvSpPr>
          <p:nvPr>
            <p:ph type="ftr" sz="quarter" idx="11"/>
          </p:nvPr>
        </p:nvSpPr>
        <p:spPr>
          <a:noFill/>
          <a:ln>
            <a:miter lim="800000"/>
            <a:headEnd/>
            <a:tailEnd/>
          </a:ln>
        </p:spPr>
        <p:txBody>
          <a:bodyPr/>
          <a:lstStyle/>
          <a:p>
            <a:r>
              <a:rPr lang="en-US" altLang="en-US" smtClean="0">
                <a:latin typeface="Calibri" pitchFamily="34" charset="0"/>
                <a:ea typeface="ＭＳ Ｐゴシック" pitchFamily="34" charset="-128"/>
              </a:rPr>
              <a:t>Accell Group N.V. - Presentatie halfjaarcijfers 2015</a:t>
            </a:r>
          </a:p>
        </p:txBody>
      </p:sp>
      <p:sp>
        <p:nvSpPr>
          <p:cNvPr id="29702" name="Tijdelijke aanduiding voor dianummer 5"/>
          <p:cNvSpPr>
            <a:spLocks noGrp="1"/>
          </p:cNvSpPr>
          <p:nvPr>
            <p:ph type="sldNum" sz="quarter" idx="12"/>
          </p:nvPr>
        </p:nvSpPr>
        <p:spPr>
          <a:noFill/>
          <a:ln>
            <a:miter lim="800000"/>
            <a:headEnd/>
            <a:tailEnd/>
          </a:ln>
        </p:spPr>
        <p:txBody>
          <a:bodyPr/>
          <a:lstStyle/>
          <a:p>
            <a:fld id="{2CF90BAD-7FAD-426F-B1B2-EC3B1C65AFAA}" type="slidenum">
              <a:rPr lang="en-US" altLang="nl-NL"/>
              <a:pPr/>
              <a:t>20</a:t>
            </a:fld>
            <a:endParaRPr lang="en-US" altLang="nl-NL"/>
          </a:p>
        </p:txBody>
      </p:sp>
      <p:graphicFrame>
        <p:nvGraphicFramePr>
          <p:cNvPr id="2" name="Tabel 1"/>
          <p:cNvGraphicFramePr>
            <a:graphicFrameLocks noGrp="1"/>
          </p:cNvGraphicFramePr>
          <p:nvPr/>
        </p:nvGraphicFramePr>
        <p:xfrm>
          <a:off x="971550" y="1290638"/>
          <a:ext cx="7200901" cy="3022604"/>
        </p:xfrm>
        <a:graphic>
          <a:graphicData uri="http://schemas.openxmlformats.org/drawingml/2006/table">
            <a:tbl>
              <a:tblPr/>
              <a:tblGrid>
                <a:gridCol w="3227407"/>
                <a:gridCol w="921634"/>
                <a:gridCol w="486137"/>
                <a:gridCol w="1039793"/>
                <a:gridCol w="486137"/>
                <a:gridCol w="1039793"/>
              </a:tblGrid>
              <a:tr h="255445">
                <a:tc>
                  <a:txBody>
                    <a:bodyPr/>
                    <a:lstStyle/>
                    <a:p>
                      <a:pPr algn="l" fontAlgn="b"/>
                      <a:r>
                        <a:rPr lang="en-US" sz="1600" b="1" i="0" u="none" strike="noStrike" dirty="0">
                          <a:solidFill>
                            <a:srgbClr val="1F497D"/>
                          </a:solidFill>
                          <a:effectLst/>
                          <a:latin typeface="Calibri" panose="020F0502020204030204" pitchFamily="34" charset="0"/>
                        </a:rPr>
                        <a:t>(x € </a:t>
                      </a:r>
                      <a:r>
                        <a:rPr lang="en-US" sz="1600" b="1" i="0" u="none" strike="noStrike" dirty="0" err="1">
                          <a:solidFill>
                            <a:srgbClr val="1F497D"/>
                          </a:solidFill>
                          <a:effectLst/>
                          <a:latin typeface="Calibri" panose="020F0502020204030204" pitchFamily="34" charset="0"/>
                        </a:rPr>
                        <a:t>mln</a:t>
                      </a:r>
                      <a:r>
                        <a:rPr lang="en-US" sz="1600" b="1" i="0" u="none" strike="noStrike" dirty="0">
                          <a:solidFill>
                            <a:srgbClr val="1F497D"/>
                          </a:solidFill>
                          <a:effectLst/>
                          <a:latin typeface="Calibri" panose="020F0502020204030204" pitchFamily="34" charset="0"/>
                        </a:rPr>
                        <a:t>.)</a:t>
                      </a:r>
                    </a:p>
                  </a:txBody>
                  <a:tcPr marL="9525" marR="9525" marT="9522"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400" b="1" i="0" u="none" strike="noStrike">
                          <a:solidFill>
                            <a:srgbClr val="538DD5"/>
                          </a:solidFill>
                          <a:effectLst/>
                          <a:latin typeface="Calibri" panose="020F0502020204030204" pitchFamily="34" charset="0"/>
                        </a:rPr>
                        <a:t>30-6-2014</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en-US" sz="1400" b="1" i="0" u="none" strike="noStrike">
                          <a:solidFill>
                            <a:srgbClr val="538DD5"/>
                          </a:solidFill>
                          <a:effectLst/>
                          <a:latin typeface="Calibri" panose="020F0502020204030204" pitchFamily="34" charset="0"/>
                        </a:rPr>
                        <a:t> </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400" b="1" i="0" u="none" strike="noStrike">
                          <a:solidFill>
                            <a:srgbClr val="538DD5"/>
                          </a:solidFill>
                          <a:effectLst/>
                          <a:latin typeface="Calibri" panose="020F0502020204030204" pitchFamily="34" charset="0"/>
                        </a:rPr>
                        <a:t>31-12-2014</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r" fontAlgn="b"/>
                      <a:endParaRPr lang="en-US" sz="1600" b="1" i="0" u="none" strike="noStrike">
                        <a:solidFill>
                          <a:srgbClr val="0000FF"/>
                        </a:solidFill>
                        <a:effectLst/>
                        <a:latin typeface="Microsoft Sans Serif" panose="020B0604020202020204" pitchFamily="34" charset="0"/>
                      </a:endParaRP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rgbClr val="1F497D"/>
                          </a:solidFill>
                          <a:effectLst/>
                          <a:latin typeface="Calibri" panose="020F0502020204030204" pitchFamily="34" charset="0"/>
                        </a:rPr>
                        <a:t>30-6-2015</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r>
              <a:tr h="255445">
                <a:tc>
                  <a:txBody>
                    <a:bodyPr/>
                    <a:lstStyle/>
                    <a:p>
                      <a:pPr algn="l" fontAlgn="b"/>
                      <a:r>
                        <a:rPr lang="en-US" sz="1600" b="1" i="1" u="none" strike="noStrike" dirty="0">
                          <a:solidFill>
                            <a:srgbClr val="366092"/>
                          </a:solidFill>
                          <a:effectLst/>
                          <a:latin typeface="Calibri" panose="020F0502020204030204" pitchFamily="34" charset="0"/>
                        </a:rPr>
                        <a:t> </a:t>
                      </a:r>
                    </a:p>
                  </a:txBody>
                  <a:tcPr marL="9525" marR="9525" marT="9522"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600" b="1" i="0" u="none" strike="noStrike">
                          <a:solidFill>
                            <a:srgbClr val="808080"/>
                          </a:solidFill>
                          <a:effectLst/>
                          <a:latin typeface="Microsoft Sans Serif" panose="020B0604020202020204" pitchFamily="34" charset="0"/>
                        </a:rPr>
                        <a:t> </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600" b="1" i="0" u="none" strike="noStrike">
                          <a:effectLst/>
                          <a:latin typeface="Microsoft Sans Serif" panose="020B0604020202020204" pitchFamily="34" charset="0"/>
                        </a:rPr>
                        <a:t> </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600" b="1" i="0" u="none" strike="noStrike">
                          <a:solidFill>
                            <a:srgbClr val="808080"/>
                          </a:solidFill>
                          <a:effectLst/>
                          <a:latin typeface="Microsoft Sans Serif" panose="020B0604020202020204" pitchFamily="34" charset="0"/>
                        </a:rPr>
                        <a:t> </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600" b="1" i="0" u="none" strike="noStrike">
                          <a:effectLst/>
                          <a:latin typeface="Microsoft Sans Serif" panose="020B0604020202020204" pitchFamily="34" charset="0"/>
                        </a:rPr>
                        <a:t> </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600" b="1" i="0" u="none" strike="noStrike">
                          <a:effectLst/>
                          <a:latin typeface="Microsoft Sans Serif" panose="020B0604020202020204" pitchFamily="34" charset="0"/>
                        </a:rPr>
                        <a:t> </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91938">
                <a:tc>
                  <a:txBody>
                    <a:bodyPr/>
                    <a:lstStyle/>
                    <a:p>
                      <a:pPr algn="l" fontAlgn="b"/>
                      <a:r>
                        <a:rPr lang="en-US" sz="1600" b="0" i="0" u="none" strike="noStrike">
                          <a:solidFill>
                            <a:srgbClr val="1F497D"/>
                          </a:solidFill>
                          <a:effectLst/>
                          <a:latin typeface="Calibri" panose="020F0502020204030204" pitchFamily="34" charset="0"/>
                        </a:rPr>
                        <a:t>Eigen Vermogen</a:t>
                      </a:r>
                    </a:p>
                  </a:txBody>
                  <a:tcPr marL="9525" marR="9525" marT="9522"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1600" b="0" i="0" u="none" strike="noStrike">
                          <a:solidFill>
                            <a:srgbClr val="538DD5"/>
                          </a:solidFill>
                          <a:effectLst/>
                          <a:latin typeface="Calibri" panose="020F0502020204030204" pitchFamily="34" charset="0"/>
                        </a:rPr>
                        <a:t>267,0 </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endParaRPr lang="en-US" sz="1600" b="0" i="0" u="none" strike="noStrike">
                        <a:solidFill>
                          <a:srgbClr val="538DD5"/>
                        </a:solidFill>
                        <a:effectLst/>
                        <a:latin typeface="Microsoft Sans Serif" panose="020B0604020202020204" pitchFamily="34" charset="0"/>
                      </a:endParaRP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538DD5"/>
                          </a:solidFill>
                          <a:effectLst/>
                          <a:latin typeface="Calibri" panose="020F0502020204030204" pitchFamily="34" charset="0"/>
                        </a:rPr>
                        <a:t>275,9 </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endParaRPr lang="en-US" sz="1600" b="0" i="0" u="none" strike="noStrike">
                        <a:solidFill>
                          <a:srgbClr val="0000FF"/>
                        </a:solidFill>
                        <a:effectLst/>
                        <a:latin typeface="Microsoft Sans Serif" panose="020B0604020202020204" pitchFamily="34" charset="0"/>
                      </a:endParaRP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1F497D"/>
                          </a:solidFill>
                          <a:effectLst/>
                          <a:latin typeface="Calibri" panose="020F0502020204030204" pitchFamily="34" charset="0"/>
                        </a:rPr>
                        <a:t>302,8 </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r>
              <a:tr h="253362">
                <a:tc>
                  <a:txBody>
                    <a:bodyPr/>
                    <a:lstStyle/>
                    <a:p>
                      <a:pPr algn="l" fontAlgn="b"/>
                      <a:r>
                        <a:rPr lang="en-US" sz="1600" b="0" i="0" u="none" strike="noStrike">
                          <a:effectLst/>
                          <a:latin typeface="Microsoft Sans Serif" panose="020B0604020202020204" pitchFamily="34" charset="0"/>
                        </a:rPr>
                        <a:t> </a:t>
                      </a:r>
                    </a:p>
                  </a:txBody>
                  <a:tcPr marL="9525" marR="9525" marT="9522"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600" b="1" i="0" u="none" strike="noStrike">
                          <a:solidFill>
                            <a:srgbClr val="808080"/>
                          </a:solidFill>
                          <a:effectLst/>
                          <a:latin typeface="Microsoft Sans Serif" panose="020B0604020202020204" pitchFamily="34" charset="0"/>
                        </a:rPr>
                        <a:t> </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600" b="1" i="0" u="none" strike="noStrike">
                          <a:effectLst/>
                          <a:latin typeface="Microsoft Sans Serif" panose="020B0604020202020204" pitchFamily="34" charset="0"/>
                        </a:rPr>
                        <a:t> </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600" b="1" i="0" u="none" strike="noStrike">
                          <a:solidFill>
                            <a:srgbClr val="808080"/>
                          </a:solidFill>
                          <a:effectLst/>
                          <a:latin typeface="Microsoft Sans Serif" panose="020B0604020202020204" pitchFamily="34" charset="0"/>
                        </a:rPr>
                        <a:t> </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600" b="1" i="0" u="none" strike="noStrike">
                          <a:effectLst/>
                          <a:latin typeface="Microsoft Sans Serif" panose="020B0604020202020204" pitchFamily="34" charset="0"/>
                        </a:rPr>
                        <a:t> </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600" b="1" i="0" u="none" strike="noStrike">
                          <a:effectLst/>
                          <a:latin typeface="Microsoft Sans Serif" panose="020B0604020202020204" pitchFamily="34" charset="0"/>
                        </a:rPr>
                        <a:t> </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91938">
                <a:tc>
                  <a:txBody>
                    <a:bodyPr/>
                    <a:lstStyle/>
                    <a:p>
                      <a:pPr algn="l" fontAlgn="b"/>
                      <a:r>
                        <a:rPr lang="en-US" sz="1600" b="0" i="0" u="none" strike="noStrike">
                          <a:solidFill>
                            <a:srgbClr val="1F497D"/>
                          </a:solidFill>
                          <a:effectLst/>
                          <a:latin typeface="Calibri" panose="020F0502020204030204" pitchFamily="34" charset="0"/>
                        </a:rPr>
                        <a:t>Voorzieningen</a:t>
                      </a:r>
                    </a:p>
                  </a:txBody>
                  <a:tcPr marL="9525" marR="9525" marT="9522"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600" b="0" i="0" u="none" strike="noStrike">
                          <a:solidFill>
                            <a:srgbClr val="538DD5"/>
                          </a:solidFill>
                          <a:effectLst/>
                          <a:latin typeface="Calibri" panose="020F0502020204030204" pitchFamily="34" charset="0"/>
                        </a:rPr>
                        <a:t>28,7 </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600" b="0" i="0" u="none" strike="noStrike">
                          <a:solidFill>
                            <a:srgbClr val="538DD5"/>
                          </a:solidFill>
                          <a:effectLst/>
                          <a:latin typeface="Microsoft Sans Serif" panose="020B0604020202020204" pitchFamily="34" charset="0"/>
                        </a:rPr>
                        <a:t> </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600" b="0" i="0" u="none" strike="noStrike">
                          <a:solidFill>
                            <a:srgbClr val="538DD5"/>
                          </a:solidFill>
                          <a:effectLst/>
                          <a:latin typeface="Calibri" panose="020F0502020204030204" pitchFamily="34" charset="0"/>
                        </a:rPr>
                        <a:t>30,1 </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600" b="0" i="0" u="none" strike="noStrike">
                          <a:solidFill>
                            <a:srgbClr val="0000FF"/>
                          </a:solidFill>
                          <a:effectLst/>
                          <a:latin typeface="Microsoft Sans Serif" panose="020B0604020202020204" pitchFamily="34" charset="0"/>
                        </a:rPr>
                        <a:t> </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600" b="0" i="0" u="none" strike="noStrike">
                          <a:solidFill>
                            <a:srgbClr val="1F497D"/>
                          </a:solidFill>
                          <a:effectLst/>
                          <a:latin typeface="Calibri" panose="020F0502020204030204" pitchFamily="34" charset="0"/>
                        </a:rPr>
                        <a:t>29,6 </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91938">
                <a:tc>
                  <a:txBody>
                    <a:bodyPr/>
                    <a:lstStyle/>
                    <a:p>
                      <a:pPr algn="l" fontAlgn="b"/>
                      <a:r>
                        <a:rPr lang="en-US" sz="1600" b="0" i="0" u="none" strike="noStrike">
                          <a:solidFill>
                            <a:srgbClr val="366092"/>
                          </a:solidFill>
                          <a:effectLst/>
                          <a:latin typeface="Calibri" panose="020F0502020204030204" pitchFamily="34" charset="0"/>
                        </a:rPr>
                        <a:t>Langlopende leningen</a:t>
                      </a:r>
                    </a:p>
                  </a:txBody>
                  <a:tcPr marL="9525" marR="9525" marT="9522"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1600" b="0" i="0" u="none" strike="noStrike">
                          <a:solidFill>
                            <a:srgbClr val="538DD5"/>
                          </a:solidFill>
                          <a:effectLst/>
                          <a:latin typeface="Calibri" panose="020F0502020204030204" pitchFamily="34" charset="0"/>
                        </a:rPr>
                        <a:t>80,3 </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endParaRPr lang="en-US" sz="1600" b="0" i="0" u="none" strike="noStrike">
                        <a:solidFill>
                          <a:srgbClr val="538DD5"/>
                        </a:solidFill>
                        <a:effectLst/>
                        <a:latin typeface="Microsoft Sans Serif" panose="020B0604020202020204" pitchFamily="34" charset="0"/>
                      </a:endParaRP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538DD5"/>
                          </a:solidFill>
                          <a:effectLst/>
                          <a:latin typeface="Calibri" panose="020F0502020204030204" pitchFamily="34" charset="0"/>
                        </a:rPr>
                        <a:t>70,9 </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endParaRPr lang="en-US" sz="1600" b="0" i="0" u="none" strike="noStrike">
                        <a:solidFill>
                          <a:srgbClr val="0000FF"/>
                        </a:solidFill>
                        <a:effectLst/>
                        <a:latin typeface="Microsoft Sans Serif" panose="020B0604020202020204" pitchFamily="34" charset="0"/>
                      </a:endParaRP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1F497D"/>
                          </a:solidFill>
                          <a:effectLst/>
                          <a:latin typeface="Calibri" panose="020F0502020204030204" pitchFamily="34" charset="0"/>
                        </a:rPr>
                        <a:t>64,9 </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r>
              <a:tr h="253362">
                <a:tc>
                  <a:txBody>
                    <a:bodyPr/>
                    <a:lstStyle/>
                    <a:p>
                      <a:pPr algn="l" fontAlgn="b"/>
                      <a:r>
                        <a:rPr lang="en-US" sz="1600" b="0" i="0" u="none" strike="noStrike">
                          <a:effectLst/>
                          <a:latin typeface="Microsoft Sans Serif" panose="020B0604020202020204" pitchFamily="34" charset="0"/>
                        </a:rPr>
                        <a:t> </a:t>
                      </a:r>
                    </a:p>
                  </a:txBody>
                  <a:tcPr marL="9525" marR="9525" marT="9522"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600" b="1" i="0" u="none" strike="noStrike">
                          <a:solidFill>
                            <a:srgbClr val="808080"/>
                          </a:solidFill>
                          <a:effectLst/>
                          <a:latin typeface="Microsoft Sans Serif" panose="020B0604020202020204" pitchFamily="34" charset="0"/>
                        </a:rPr>
                        <a:t> </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600" b="1" i="0" u="none" strike="noStrike">
                          <a:effectLst/>
                          <a:latin typeface="Microsoft Sans Serif" panose="020B0604020202020204" pitchFamily="34" charset="0"/>
                        </a:rPr>
                        <a:t> </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600" b="1" i="0" u="none" strike="noStrike">
                          <a:solidFill>
                            <a:srgbClr val="808080"/>
                          </a:solidFill>
                          <a:effectLst/>
                          <a:latin typeface="Microsoft Sans Serif" panose="020B0604020202020204" pitchFamily="34" charset="0"/>
                        </a:rPr>
                        <a:t> </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600" b="1" i="0" u="none" strike="noStrike">
                          <a:effectLst/>
                          <a:latin typeface="Microsoft Sans Serif" panose="020B0604020202020204" pitchFamily="34" charset="0"/>
                        </a:rPr>
                        <a:t> </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600" b="1" i="0" u="none" strike="noStrike">
                          <a:effectLst/>
                          <a:latin typeface="Microsoft Sans Serif" panose="020B0604020202020204" pitchFamily="34" charset="0"/>
                        </a:rPr>
                        <a:t> </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91938">
                <a:tc>
                  <a:txBody>
                    <a:bodyPr/>
                    <a:lstStyle/>
                    <a:p>
                      <a:pPr algn="l" fontAlgn="b"/>
                      <a:r>
                        <a:rPr lang="en-US" sz="1600" b="0" i="0" u="none" strike="noStrike">
                          <a:solidFill>
                            <a:srgbClr val="366092"/>
                          </a:solidFill>
                          <a:effectLst/>
                          <a:latin typeface="Calibri" panose="020F0502020204030204" pitchFamily="34" charset="0"/>
                        </a:rPr>
                        <a:t>Bankkrediet</a:t>
                      </a:r>
                    </a:p>
                  </a:txBody>
                  <a:tcPr marL="9525" marR="9525" marT="9522"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600" b="0" i="0" u="none" strike="noStrike">
                          <a:solidFill>
                            <a:srgbClr val="538DD5"/>
                          </a:solidFill>
                          <a:effectLst/>
                          <a:latin typeface="Calibri" panose="020F0502020204030204" pitchFamily="34" charset="0"/>
                        </a:rPr>
                        <a:t>70,0 </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600" b="0" i="0" u="none" strike="noStrike">
                          <a:solidFill>
                            <a:srgbClr val="538DD5"/>
                          </a:solidFill>
                          <a:effectLst/>
                          <a:latin typeface="Microsoft Sans Serif" panose="020B0604020202020204" pitchFamily="34" charset="0"/>
                        </a:rPr>
                        <a:t> </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600" b="0" i="0" u="none" strike="noStrike">
                          <a:solidFill>
                            <a:srgbClr val="538DD5"/>
                          </a:solidFill>
                          <a:effectLst/>
                          <a:latin typeface="Calibri" panose="020F0502020204030204" pitchFamily="34" charset="0"/>
                        </a:rPr>
                        <a:t>95,0 </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600" b="0" i="0" u="none" strike="noStrike">
                          <a:solidFill>
                            <a:srgbClr val="0000FF"/>
                          </a:solidFill>
                          <a:effectLst/>
                          <a:latin typeface="Microsoft Sans Serif" panose="020B0604020202020204" pitchFamily="34" charset="0"/>
                        </a:rPr>
                        <a:t> </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600" b="0" i="0" u="none" strike="noStrike">
                          <a:solidFill>
                            <a:srgbClr val="1F497D"/>
                          </a:solidFill>
                          <a:effectLst/>
                          <a:latin typeface="Calibri" panose="020F0502020204030204" pitchFamily="34" charset="0"/>
                        </a:rPr>
                        <a:t>112,9 </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91938">
                <a:tc>
                  <a:txBody>
                    <a:bodyPr/>
                    <a:lstStyle/>
                    <a:p>
                      <a:pPr algn="l" fontAlgn="b"/>
                      <a:r>
                        <a:rPr lang="en-US" sz="1600" b="0" i="0" u="none" strike="noStrike">
                          <a:solidFill>
                            <a:srgbClr val="366092"/>
                          </a:solidFill>
                          <a:effectLst/>
                          <a:latin typeface="Calibri" panose="020F0502020204030204" pitchFamily="34" charset="0"/>
                        </a:rPr>
                        <a:t>Kortlopende schulden</a:t>
                      </a:r>
                    </a:p>
                  </a:txBody>
                  <a:tcPr marL="9525" marR="9525" marT="9522"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1600" b="0" i="0" u="none" strike="noStrike">
                          <a:solidFill>
                            <a:srgbClr val="538DD5"/>
                          </a:solidFill>
                          <a:effectLst/>
                          <a:latin typeface="Calibri" panose="020F0502020204030204" pitchFamily="34" charset="0"/>
                        </a:rPr>
                        <a:t>156,7 </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endParaRPr lang="en-US" sz="1600" b="0" i="0" u="none" strike="noStrike">
                        <a:solidFill>
                          <a:srgbClr val="538DD5"/>
                        </a:solidFill>
                        <a:effectLst/>
                        <a:latin typeface="Microsoft Sans Serif" panose="020B0604020202020204" pitchFamily="34" charset="0"/>
                      </a:endParaRP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538DD5"/>
                          </a:solidFill>
                          <a:effectLst/>
                          <a:latin typeface="Calibri" panose="020F0502020204030204" pitchFamily="34" charset="0"/>
                        </a:rPr>
                        <a:t>150,8 </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endParaRPr lang="en-US" sz="1600" b="0" i="0" u="none" strike="noStrike">
                        <a:solidFill>
                          <a:srgbClr val="0000FF"/>
                        </a:solidFill>
                        <a:effectLst/>
                        <a:latin typeface="Microsoft Sans Serif" panose="020B0604020202020204" pitchFamily="34" charset="0"/>
                      </a:endParaRP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smtClean="0">
                          <a:solidFill>
                            <a:srgbClr val="1F497D"/>
                          </a:solidFill>
                          <a:effectLst/>
                          <a:latin typeface="Calibri" panose="020F0502020204030204" pitchFamily="34" charset="0"/>
                        </a:rPr>
                        <a:t>161,2 </a:t>
                      </a:r>
                      <a:endParaRPr lang="en-US" sz="1600" b="0" i="0" u="none" strike="noStrike" dirty="0">
                        <a:solidFill>
                          <a:srgbClr val="1F497D"/>
                        </a:solidFill>
                        <a:effectLst/>
                        <a:latin typeface="Calibri" panose="020F0502020204030204" pitchFamily="34" charset="0"/>
                      </a:endParaRP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r>
              <a:tr h="253362">
                <a:tc>
                  <a:txBody>
                    <a:bodyPr/>
                    <a:lstStyle/>
                    <a:p>
                      <a:pPr algn="l" fontAlgn="b"/>
                      <a:r>
                        <a:rPr lang="en-US" sz="1600" b="0" i="0" u="none" strike="noStrike">
                          <a:effectLst/>
                          <a:latin typeface="Microsoft Sans Serif" panose="020B0604020202020204" pitchFamily="34" charset="0"/>
                        </a:rPr>
                        <a:t> </a:t>
                      </a:r>
                    </a:p>
                  </a:txBody>
                  <a:tcPr marL="9525" marR="9525" marT="9522"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600" b="1" i="0" u="none" strike="noStrike">
                          <a:solidFill>
                            <a:srgbClr val="808080"/>
                          </a:solidFill>
                          <a:effectLst/>
                          <a:latin typeface="Microsoft Sans Serif" panose="020B0604020202020204" pitchFamily="34" charset="0"/>
                        </a:rPr>
                        <a:t> </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600" b="1" i="0" u="none" strike="noStrike">
                          <a:effectLst/>
                          <a:latin typeface="Microsoft Sans Serif" panose="020B0604020202020204" pitchFamily="34" charset="0"/>
                        </a:rPr>
                        <a:t> </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600" b="1" i="0" u="none" strike="noStrike">
                          <a:solidFill>
                            <a:srgbClr val="808080"/>
                          </a:solidFill>
                          <a:effectLst/>
                          <a:latin typeface="Microsoft Sans Serif" panose="020B0604020202020204" pitchFamily="34" charset="0"/>
                        </a:rPr>
                        <a:t> </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600" b="1" i="0" u="none" strike="noStrike">
                          <a:effectLst/>
                          <a:latin typeface="Microsoft Sans Serif" panose="020B0604020202020204" pitchFamily="34" charset="0"/>
                        </a:rPr>
                        <a:t> </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600" b="1" i="0" u="none" strike="noStrike">
                          <a:effectLst/>
                          <a:latin typeface="Microsoft Sans Serif" panose="020B0604020202020204" pitchFamily="34" charset="0"/>
                        </a:rPr>
                        <a:t> </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91938">
                <a:tc>
                  <a:txBody>
                    <a:bodyPr/>
                    <a:lstStyle/>
                    <a:p>
                      <a:pPr algn="l" fontAlgn="b"/>
                      <a:r>
                        <a:rPr lang="en-US" sz="1600" b="1" i="0" u="none" strike="noStrike">
                          <a:solidFill>
                            <a:srgbClr val="366092"/>
                          </a:solidFill>
                          <a:effectLst/>
                          <a:latin typeface="Calibri" panose="020F0502020204030204" pitchFamily="34" charset="0"/>
                        </a:rPr>
                        <a:t>Totaal passiva</a:t>
                      </a:r>
                    </a:p>
                  </a:txBody>
                  <a:tcPr marL="9525" marR="9525" marT="9522"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en-US" sz="1600" b="0" i="0" u="none" strike="noStrike">
                          <a:solidFill>
                            <a:srgbClr val="538DD5"/>
                          </a:solidFill>
                          <a:effectLst/>
                          <a:latin typeface="Calibri" panose="020F0502020204030204" pitchFamily="34" charset="0"/>
                        </a:rPr>
                        <a:t>602,8 </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r" fontAlgn="b"/>
                      <a:endParaRPr lang="en-US" sz="1600" b="0" i="0" u="none" strike="noStrike">
                        <a:solidFill>
                          <a:srgbClr val="538DD5"/>
                        </a:solidFill>
                        <a:effectLst/>
                        <a:latin typeface="Microsoft Sans Serif" panose="020B0604020202020204" pitchFamily="34" charset="0"/>
                      </a:endParaRP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a:solidFill>
                            <a:srgbClr val="538DD5"/>
                          </a:solidFill>
                          <a:effectLst/>
                          <a:latin typeface="Calibri" panose="020F0502020204030204" pitchFamily="34" charset="0"/>
                        </a:rPr>
                        <a:t>622,6 </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r" fontAlgn="b"/>
                      <a:endParaRPr lang="en-US" sz="1600" b="1" i="0" u="none" strike="noStrike">
                        <a:solidFill>
                          <a:srgbClr val="0000FF"/>
                        </a:solidFill>
                        <a:effectLst/>
                        <a:latin typeface="Microsoft Sans Serif" panose="020B0604020202020204" pitchFamily="34" charset="0"/>
                      </a:endParaRP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1" i="0" u="none" strike="noStrike" dirty="0">
                          <a:solidFill>
                            <a:srgbClr val="1F497D"/>
                          </a:solidFill>
                          <a:effectLst/>
                          <a:latin typeface="Calibri" panose="020F0502020204030204" pitchFamily="34" charset="0"/>
                        </a:rPr>
                        <a:t>671,4 </a:t>
                      </a:r>
                    </a:p>
                  </a:txBody>
                  <a:tcPr marL="9525" marR="9525" marT="95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a:xfrm>
            <a:off x="971550" y="252413"/>
            <a:ext cx="7921625" cy="863600"/>
          </a:xfrm>
          <a:noFill/>
          <a:ln>
            <a:miter lim="800000"/>
            <a:headEnd/>
            <a:tailEnd/>
          </a:ln>
        </p:spPr>
        <p:txBody>
          <a:bodyPr/>
          <a:lstStyle/>
          <a:p>
            <a:r>
              <a:rPr lang="nl-NL" altLang="en-US" smtClean="0">
                <a:latin typeface="Calibri" pitchFamily="34" charset="0"/>
              </a:rPr>
              <a:t>Groepsvermogen</a:t>
            </a:r>
            <a:endParaRPr lang="en-US" altLang="en-US" smtClean="0">
              <a:latin typeface="Calibri" pitchFamily="34" charset="0"/>
            </a:endParaRPr>
          </a:p>
        </p:txBody>
      </p:sp>
      <p:sp>
        <p:nvSpPr>
          <p:cNvPr id="30723" name="Tijdelijke aanduiding voor tekst 2"/>
          <p:cNvSpPr>
            <a:spLocks noGrp="1"/>
          </p:cNvSpPr>
          <p:nvPr>
            <p:ph type="body" idx="1"/>
          </p:nvPr>
        </p:nvSpPr>
        <p:spPr>
          <a:xfrm>
            <a:off x="971550" y="4410075"/>
            <a:ext cx="7921625" cy="1755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p>
            <a:pPr>
              <a:buFontTx/>
              <a:buChar char="•"/>
              <a:defRPr/>
            </a:pPr>
            <a:r>
              <a:rPr lang="nl-NL" altLang="en-US" dirty="0" smtClean="0">
                <a:latin typeface="Calibri" panose="020F0502020204030204" pitchFamily="34" charset="0"/>
              </a:rPr>
              <a:t>Overige mutaties voornamelijk ontstaan door:</a:t>
            </a:r>
          </a:p>
          <a:p>
            <a:pPr lvl="1">
              <a:buFontTx/>
              <a:buChar char="•"/>
              <a:defRPr/>
            </a:pPr>
            <a:r>
              <a:rPr lang="nl-NL" altLang="nl-NL" sz="1600" dirty="0" smtClean="0">
                <a:latin typeface="Calibri" panose="020F0502020204030204" pitchFamily="34" charset="0"/>
              </a:rPr>
              <a:t>Verwerking van de financiële instrumenten in het kader van </a:t>
            </a:r>
            <a:r>
              <a:rPr lang="nl-NL" altLang="nl-NL" sz="1600" dirty="0" err="1" smtClean="0">
                <a:latin typeface="Calibri" panose="020F0502020204030204" pitchFamily="34" charset="0"/>
              </a:rPr>
              <a:t>hedging</a:t>
            </a:r>
            <a:endParaRPr lang="nl-NL" altLang="nl-NL" sz="1600" dirty="0" smtClean="0">
              <a:latin typeface="Calibri" panose="020F0502020204030204" pitchFamily="34" charset="0"/>
            </a:endParaRPr>
          </a:p>
          <a:p>
            <a:pPr lvl="1">
              <a:buFontTx/>
              <a:buChar char="•"/>
              <a:defRPr/>
            </a:pPr>
            <a:r>
              <a:rPr lang="nl-NL" altLang="en-US" sz="1600" dirty="0" smtClean="0">
                <a:latin typeface="Calibri" panose="020F0502020204030204" pitchFamily="34" charset="0"/>
              </a:rPr>
              <a:t>Effecten valutaomrekening</a:t>
            </a:r>
          </a:p>
          <a:p>
            <a:pPr marL="479425" lvl="1" indent="0">
              <a:buFont typeface="Arial"/>
              <a:buNone/>
              <a:defRPr/>
            </a:pPr>
            <a:endParaRPr lang="en-US" altLang="en-US" dirty="0" smtClean="0">
              <a:latin typeface="Calibri" panose="020F0502020204030204" pitchFamily="34" charset="0"/>
            </a:endParaRPr>
          </a:p>
        </p:txBody>
      </p:sp>
      <p:sp>
        <p:nvSpPr>
          <p:cNvPr id="30724" name="Tijdelijke aanduiding voor datum 3"/>
          <p:cNvSpPr>
            <a:spLocks noGrp="1"/>
          </p:cNvSpPr>
          <p:nvPr>
            <p:ph type="dt" sz="quarter" idx="10"/>
          </p:nvPr>
        </p:nvSpPr>
        <p:spPr>
          <a:noFill/>
          <a:ln>
            <a:miter lim="800000"/>
            <a:headEnd/>
            <a:tailEnd/>
          </a:ln>
        </p:spPr>
        <p:txBody>
          <a:bodyPr/>
          <a:lstStyle/>
          <a:p>
            <a:r>
              <a:rPr lang="nl-NL" altLang="nl-NL" smtClean="0"/>
              <a:t>24 juli 2015</a:t>
            </a:r>
            <a:endParaRPr lang="en-US" altLang="nl-NL" smtClean="0"/>
          </a:p>
        </p:txBody>
      </p:sp>
      <p:sp>
        <p:nvSpPr>
          <p:cNvPr id="30725" name="Tijdelijke aanduiding voor voettekst 4"/>
          <p:cNvSpPr>
            <a:spLocks noGrp="1"/>
          </p:cNvSpPr>
          <p:nvPr>
            <p:ph type="ftr" sz="quarter" idx="11"/>
          </p:nvPr>
        </p:nvSpPr>
        <p:spPr>
          <a:noFill/>
          <a:ln>
            <a:miter lim="800000"/>
            <a:headEnd/>
            <a:tailEnd/>
          </a:ln>
        </p:spPr>
        <p:txBody>
          <a:bodyPr/>
          <a:lstStyle/>
          <a:p>
            <a:r>
              <a:rPr lang="en-US" altLang="en-US" smtClean="0">
                <a:latin typeface="Calibri" pitchFamily="34" charset="0"/>
                <a:ea typeface="ＭＳ Ｐゴシック" pitchFamily="34" charset="-128"/>
              </a:rPr>
              <a:t>Accell Group N.V. - Presentatie halfjaarcijfers 2015</a:t>
            </a:r>
          </a:p>
        </p:txBody>
      </p:sp>
      <p:sp>
        <p:nvSpPr>
          <p:cNvPr id="30726" name="Tijdelijke aanduiding voor dianummer 5"/>
          <p:cNvSpPr>
            <a:spLocks noGrp="1"/>
          </p:cNvSpPr>
          <p:nvPr>
            <p:ph type="sldNum" sz="quarter" idx="12"/>
          </p:nvPr>
        </p:nvSpPr>
        <p:spPr>
          <a:noFill/>
          <a:ln>
            <a:miter lim="800000"/>
            <a:headEnd/>
            <a:tailEnd/>
          </a:ln>
        </p:spPr>
        <p:txBody>
          <a:bodyPr/>
          <a:lstStyle/>
          <a:p>
            <a:fld id="{6FBEFF14-F0A5-4FDF-AEF4-774F510A7A1C}" type="slidenum">
              <a:rPr lang="en-US" altLang="nl-NL"/>
              <a:pPr/>
              <a:t>21</a:t>
            </a:fld>
            <a:endParaRPr lang="en-US" altLang="nl-NL"/>
          </a:p>
        </p:txBody>
      </p:sp>
      <p:graphicFrame>
        <p:nvGraphicFramePr>
          <p:cNvPr id="3" name="Tabel 2"/>
          <p:cNvGraphicFramePr>
            <a:graphicFrameLocks noGrp="1"/>
          </p:cNvGraphicFramePr>
          <p:nvPr/>
        </p:nvGraphicFramePr>
        <p:xfrm>
          <a:off x="1001713" y="1052513"/>
          <a:ext cx="4445000" cy="2457450"/>
        </p:xfrm>
        <a:graphic>
          <a:graphicData uri="http://schemas.openxmlformats.org/drawingml/2006/table">
            <a:tbl>
              <a:tblPr/>
              <a:tblGrid>
                <a:gridCol w="3835835"/>
                <a:gridCol w="609165"/>
              </a:tblGrid>
              <a:tr h="266700">
                <a:tc>
                  <a:txBody>
                    <a:bodyPr/>
                    <a:lstStyle/>
                    <a:p>
                      <a:pPr algn="l" fontAlgn="b"/>
                      <a:r>
                        <a:rPr lang="nl-NL" sz="1600" b="1" i="0" u="none" strike="noStrike">
                          <a:solidFill>
                            <a:srgbClr val="1F497D"/>
                          </a:solidFill>
                          <a:effectLst/>
                          <a:latin typeface="Calibri" panose="020F0502020204030204" pitchFamily="34" charset="0"/>
                        </a:rPr>
                        <a:t>(x € mln.)</a:t>
                      </a:r>
                    </a:p>
                  </a:txBody>
                  <a:tcPr marL="9525" marR="9525" marT="9525" marB="0" anchor="b">
                    <a:lnL>
                      <a:noFill/>
                    </a:lnL>
                    <a:lnR>
                      <a:noFill/>
                    </a:lnR>
                    <a:lnT>
                      <a:noFill/>
                    </a:lnT>
                    <a:lnB>
                      <a:noFill/>
                    </a:lnB>
                    <a:solidFill>
                      <a:srgbClr val="FFFFFF"/>
                    </a:solidFill>
                  </a:tcPr>
                </a:tc>
                <a:tc>
                  <a:txBody>
                    <a:bodyPr/>
                    <a:lstStyle/>
                    <a:p>
                      <a:pPr algn="l" fontAlgn="b"/>
                      <a:r>
                        <a:rPr lang="nl-NL" sz="1600" b="0" i="0" u="none" strike="noStrike">
                          <a:effectLst/>
                          <a:latin typeface="Microsoft Sans Serif" panose="020B0604020202020204" pitchFamily="34" charset="0"/>
                        </a:rPr>
                        <a:t> </a:t>
                      </a:r>
                    </a:p>
                  </a:txBody>
                  <a:tcPr marL="9525" marR="9525" marT="9525" marB="0" anchor="b">
                    <a:lnL>
                      <a:noFill/>
                    </a:lnL>
                    <a:lnR>
                      <a:noFill/>
                    </a:lnR>
                    <a:lnT>
                      <a:noFill/>
                    </a:lnT>
                    <a:lnB>
                      <a:noFill/>
                    </a:lnB>
                    <a:solidFill>
                      <a:srgbClr val="FFFFFF"/>
                    </a:solidFill>
                  </a:tcPr>
                </a:tc>
              </a:tr>
              <a:tr h="276225">
                <a:tc>
                  <a:txBody>
                    <a:bodyPr/>
                    <a:lstStyle/>
                    <a:p>
                      <a:pPr algn="l" fontAlgn="b"/>
                      <a:r>
                        <a:rPr lang="nl-NL" sz="1600" b="1" i="0" u="none" strike="noStrike">
                          <a:solidFill>
                            <a:srgbClr val="366092"/>
                          </a:solidFill>
                          <a:effectLst/>
                          <a:latin typeface="Calibri" panose="020F0502020204030204" pitchFamily="34" charset="0"/>
                        </a:rPr>
                        <a:t>Balans op 1 januari 2015</a:t>
                      </a:r>
                    </a:p>
                  </a:txBody>
                  <a:tcPr marL="9525" marR="9525" marT="9525" marB="0" anchor="b">
                    <a:lnL>
                      <a:noFill/>
                    </a:lnL>
                    <a:lnR>
                      <a:noFill/>
                    </a:lnR>
                    <a:lnT>
                      <a:noFill/>
                    </a:lnT>
                    <a:lnB>
                      <a:noFill/>
                    </a:lnB>
                    <a:solidFill>
                      <a:srgbClr val="DCE6F1"/>
                    </a:solidFill>
                  </a:tcPr>
                </a:tc>
                <a:tc>
                  <a:txBody>
                    <a:bodyPr/>
                    <a:lstStyle/>
                    <a:p>
                      <a:pPr algn="ctr" fontAlgn="b"/>
                      <a:r>
                        <a:rPr lang="nl-NL" sz="1600" b="1" i="0" u="none" strike="noStrike">
                          <a:solidFill>
                            <a:srgbClr val="4F81BD"/>
                          </a:solidFill>
                          <a:effectLst/>
                          <a:latin typeface="Calibri" panose="020F0502020204030204" pitchFamily="34" charset="0"/>
                        </a:rPr>
                        <a:t>275,9 </a:t>
                      </a:r>
                    </a:p>
                  </a:txBody>
                  <a:tcPr marL="9525" marR="9525" marT="9525" marB="0" anchor="b">
                    <a:lnL>
                      <a:noFill/>
                    </a:lnL>
                    <a:lnR>
                      <a:noFill/>
                    </a:lnR>
                    <a:lnT>
                      <a:noFill/>
                    </a:lnT>
                    <a:lnB>
                      <a:noFill/>
                    </a:lnB>
                    <a:solidFill>
                      <a:srgbClr val="DCE6F1"/>
                    </a:solidFill>
                  </a:tcPr>
                </a:tc>
              </a:tr>
              <a:tr h="257175">
                <a:tc>
                  <a:txBody>
                    <a:bodyPr/>
                    <a:lstStyle/>
                    <a:p>
                      <a:pPr algn="l" fontAlgn="b"/>
                      <a:r>
                        <a:rPr lang="nl-NL" sz="1600" b="0" i="0" u="none" strike="noStrike">
                          <a:effectLst/>
                          <a:latin typeface="Microsoft Sans Serif" panose="020B060402020202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nl-NL" sz="1600" b="1" i="0" u="none" strike="noStrike">
                          <a:solidFill>
                            <a:srgbClr val="4F81BD"/>
                          </a:solidFill>
                          <a:effectLst/>
                          <a:latin typeface="Microsoft Sans Serif" panose="020B0604020202020204" pitchFamily="34" charset="0"/>
                        </a:rPr>
                        <a:t> </a:t>
                      </a:r>
                    </a:p>
                  </a:txBody>
                  <a:tcPr marL="9525" marR="9525" marT="9525" marB="0" anchor="b">
                    <a:lnL>
                      <a:noFill/>
                    </a:lnL>
                    <a:lnR>
                      <a:noFill/>
                    </a:lnR>
                    <a:lnT>
                      <a:noFill/>
                    </a:lnT>
                    <a:lnB>
                      <a:noFill/>
                    </a:lnB>
                    <a:solidFill>
                      <a:srgbClr val="FFFFFF"/>
                    </a:solidFill>
                  </a:tcPr>
                </a:tc>
              </a:tr>
              <a:tr h="276225">
                <a:tc>
                  <a:txBody>
                    <a:bodyPr/>
                    <a:lstStyle/>
                    <a:p>
                      <a:pPr algn="l" fontAlgn="b"/>
                      <a:r>
                        <a:rPr lang="nl-NL" sz="1600" b="0" i="0" u="none" strike="noStrike">
                          <a:solidFill>
                            <a:srgbClr val="366092"/>
                          </a:solidFill>
                          <a:effectLst/>
                          <a:latin typeface="Calibri" panose="020F0502020204030204" pitchFamily="34" charset="0"/>
                        </a:rPr>
                        <a:t>Nettowinst</a:t>
                      </a:r>
                    </a:p>
                  </a:txBody>
                  <a:tcPr marL="9525" marR="9525" marT="9525" marB="0" anchor="b">
                    <a:lnL>
                      <a:noFill/>
                    </a:lnL>
                    <a:lnR>
                      <a:noFill/>
                    </a:lnR>
                    <a:lnT>
                      <a:noFill/>
                    </a:lnT>
                    <a:lnB>
                      <a:noFill/>
                    </a:lnB>
                    <a:solidFill>
                      <a:srgbClr val="FFFFFF"/>
                    </a:solidFill>
                  </a:tcPr>
                </a:tc>
                <a:tc>
                  <a:txBody>
                    <a:bodyPr/>
                    <a:lstStyle/>
                    <a:p>
                      <a:pPr algn="ctr" fontAlgn="b"/>
                      <a:r>
                        <a:rPr lang="nl-NL" sz="1600" b="1" i="0" u="none" strike="noStrike">
                          <a:solidFill>
                            <a:srgbClr val="4F81BD"/>
                          </a:solidFill>
                          <a:effectLst/>
                          <a:latin typeface="Calibri" panose="020F0502020204030204" pitchFamily="34" charset="0"/>
                        </a:rPr>
                        <a:t>31,9 </a:t>
                      </a:r>
                    </a:p>
                  </a:txBody>
                  <a:tcPr marL="9525" marR="9525" marT="9525" marB="0" anchor="b">
                    <a:lnL>
                      <a:noFill/>
                    </a:lnL>
                    <a:lnR>
                      <a:noFill/>
                    </a:lnR>
                    <a:lnT>
                      <a:noFill/>
                    </a:lnT>
                    <a:lnB>
                      <a:noFill/>
                    </a:lnB>
                    <a:solidFill>
                      <a:srgbClr val="FFFFFF"/>
                    </a:solidFill>
                  </a:tcPr>
                </a:tc>
              </a:tr>
              <a:tr h="276225">
                <a:tc>
                  <a:txBody>
                    <a:bodyPr/>
                    <a:lstStyle/>
                    <a:p>
                      <a:pPr algn="l" fontAlgn="b"/>
                      <a:r>
                        <a:rPr lang="nl-NL" sz="1600" b="0" i="0" u="none" strike="noStrike">
                          <a:solidFill>
                            <a:srgbClr val="366092"/>
                          </a:solidFill>
                          <a:effectLst/>
                          <a:latin typeface="Calibri" panose="020F0502020204030204" pitchFamily="34" charset="0"/>
                        </a:rPr>
                        <a:t>Uitkering dividend 2014</a:t>
                      </a:r>
                    </a:p>
                  </a:txBody>
                  <a:tcPr marL="9525" marR="9525" marT="9525" marB="0" anchor="b">
                    <a:lnL>
                      <a:noFill/>
                    </a:lnL>
                    <a:lnR>
                      <a:noFill/>
                    </a:lnR>
                    <a:lnT>
                      <a:noFill/>
                    </a:lnT>
                    <a:lnB>
                      <a:noFill/>
                    </a:lnB>
                    <a:solidFill>
                      <a:srgbClr val="FFFFFF"/>
                    </a:solidFill>
                  </a:tcPr>
                </a:tc>
                <a:tc>
                  <a:txBody>
                    <a:bodyPr/>
                    <a:lstStyle/>
                    <a:p>
                      <a:pPr algn="ctr" fontAlgn="b"/>
                      <a:r>
                        <a:rPr lang="nl-NL" sz="1600" b="1" i="0" u="none" strike="noStrike">
                          <a:solidFill>
                            <a:srgbClr val="4F81BD"/>
                          </a:solidFill>
                          <a:effectLst/>
                          <a:latin typeface="Calibri" panose="020F0502020204030204" pitchFamily="34" charset="0"/>
                        </a:rPr>
                        <a:t>(8,7)</a:t>
                      </a:r>
                    </a:p>
                  </a:txBody>
                  <a:tcPr marL="9525" marR="9525" marT="9525" marB="0" anchor="b">
                    <a:lnL>
                      <a:noFill/>
                    </a:lnL>
                    <a:lnR>
                      <a:noFill/>
                    </a:lnR>
                    <a:lnT>
                      <a:noFill/>
                    </a:lnT>
                    <a:lnB>
                      <a:noFill/>
                    </a:lnB>
                    <a:solidFill>
                      <a:srgbClr val="FFFFFF"/>
                    </a:solidFill>
                  </a:tcPr>
                </a:tc>
              </a:tr>
              <a:tr h="295275">
                <a:tc>
                  <a:txBody>
                    <a:bodyPr/>
                    <a:lstStyle/>
                    <a:p>
                      <a:pPr algn="l" fontAlgn="b"/>
                      <a:r>
                        <a:rPr lang="nl-NL" sz="1600" b="0" i="0" u="none" strike="noStrike">
                          <a:solidFill>
                            <a:srgbClr val="366092"/>
                          </a:solidFill>
                          <a:effectLst/>
                          <a:latin typeface="Calibri" panose="020F0502020204030204" pitchFamily="34" charset="0"/>
                        </a:rPr>
                        <a:t>Overige mutaties</a:t>
                      </a:r>
                    </a:p>
                  </a:txBody>
                  <a:tcPr marL="9525" marR="9525" marT="9525" marB="0" anchor="b">
                    <a:lnL>
                      <a:noFill/>
                    </a:lnL>
                    <a:lnR>
                      <a:noFill/>
                    </a:lnR>
                    <a:lnT>
                      <a:noFill/>
                    </a:lnT>
                    <a:lnB>
                      <a:noFill/>
                    </a:lnB>
                    <a:solidFill>
                      <a:srgbClr val="FFFFFF"/>
                    </a:solidFill>
                  </a:tcPr>
                </a:tc>
                <a:tc>
                  <a:txBody>
                    <a:bodyPr/>
                    <a:lstStyle/>
                    <a:p>
                      <a:pPr algn="ctr" fontAlgn="b"/>
                      <a:r>
                        <a:rPr lang="nl-NL" sz="1600" b="1" i="0" u="none" strike="noStrike">
                          <a:solidFill>
                            <a:srgbClr val="4F81BD"/>
                          </a:solidFill>
                          <a:effectLst/>
                          <a:latin typeface="Calibri" panose="020F0502020204030204" pitchFamily="34" charset="0"/>
                        </a:rPr>
                        <a:t>3,7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276225">
                <a:tc>
                  <a:txBody>
                    <a:bodyPr/>
                    <a:lstStyle/>
                    <a:p>
                      <a:pPr algn="l" fontAlgn="b"/>
                      <a:r>
                        <a:rPr lang="nl-NL" sz="1600" b="1" i="0" u="none" strike="noStrike">
                          <a:solidFill>
                            <a:srgbClr val="366092"/>
                          </a:solidFill>
                          <a:effectLst/>
                          <a:latin typeface="Calibri" panose="020F0502020204030204" pitchFamily="34" charset="0"/>
                        </a:rPr>
                        <a:t>Toename</a:t>
                      </a:r>
                    </a:p>
                  </a:txBody>
                  <a:tcPr marL="9525" marR="9525" marT="9525" marB="0" anchor="b">
                    <a:lnL>
                      <a:noFill/>
                    </a:lnL>
                    <a:lnR>
                      <a:noFill/>
                    </a:lnR>
                    <a:lnT>
                      <a:noFill/>
                    </a:lnT>
                    <a:lnB>
                      <a:noFill/>
                    </a:lnB>
                    <a:solidFill>
                      <a:srgbClr val="DCE6F1"/>
                    </a:solidFill>
                  </a:tcPr>
                </a:tc>
                <a:tc>
                  <a:txBody>
                    <a:bodyPr/>
                    <a:lstStyle/>
                    <a:p>
                      <a:pPr algn="ctr" fontAlgn="b"/>
                      <a:r>
                        <a:rPr lang="nl-NL" sz="1600" b="1" i="0" u="none" strike="noStrike">
                          <a:solidFill>
                            <a:srgbClr val="4F81BD"/>
                          </a:solidFill>
                          <a:effectLst/>
                          <a:latin typeface="Calibri" panose="020F0502020204030204" pitchFamily="34" charset="0"/>
                        </a:rPr>
                        <a:t>26,9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CE6F1"/>
                    </a:solidFill>
                  </a:tcPr>
                </a:tc>
              </a:tr>
              <a:tr h="257175">
                <a:tc>
                  <a:txBody>
                    <a:bodyPr/>
                    <a:lstStyle/>
                    <a:p>
                      <a:pPr algn="l" fontAlgn="b"/>
                      <a:r>
                        <a:rPr lang="nl-NL" sz="1600" b="0" i="0" u="none" strike="noStrike">
                          <a:effectLst/>
                          <a:latin typeface="Microsoft Sans Serif" panose="020B060402020202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nl-NL" sz="1600" b="1" i="0" u="none" strike="noStrike">
                          <a:solidFill>
                            <a:srgbClr val="4F81BD"/>
                          </a:solidFill>
                          <a:effectLst/>
                          <a:latin typeface="Microsoft Sans Serif" panose="020B0604020202020204" pitchFamily="34" charset="0"/>
                        </a:rPr>
                        <a:t> </a:t>
                      </a:r>
                    </a:p>
                  </a:txBody>
                  <a:tcPr marL="9525" marR="9525" marT="9525" marB="0" anchor="b">
                    <a:lnL>
                      <a:noFill/>
                    </a:lnL>
                    <a:lnR>
                      <a:noFill/>
                    </a:lnR>
                    <a:lnT>
                      <a:noFill/>
                    </a:lnT>
                    <a:lnB>
                      <a:noFill/>
                    </a:lnB>
                    <a:solidFill>
                      <a:srgbClr val="FFFFFF"/>
                    </a:solidFill>
                  </a:tcPr>
                </a:tc>
              </a:tr>
              <a:tr h="276225">
                <a:tc>
                  <a:txBody>
                    <a:bodyPr/>
                    <a:lstStyle/>
                    <a:p>
                      <a:pPr algn="l" fontAlgn="b"/>
                      <a:r>
                        <a:rPr lang="nl-NL" sz="1600" b="1" i="0" u="none" strike="noStrike">
                          <a:solidFill>
                            <a:srgbClr val="366092"/>
                          </a:solidFill>
                          <a:effectLst/>
                          <a:latin typeface="Calibri" panose="020F0502020204030204" pitchFamily="34" charset="0"/>
                        </a:rPr>
                        <a:t>Balans op 30 juni 2015</a:t>
                      </a:r>
                    </a:p>
                  </a:txBody>
                  <a:tcPr marL="9525" marR="9525" marT="9525" marB="0" anchor="b">
                    <a:lnL>
                      <a:noFill/>
                    </a:lnL>
                    <a:lnR>
                      <a:noFill/>
                    </a:lnR>
                    <a:lnT>
                      <a:noFill/>
                    </a:lnT>
                    <a:lnB>
                      <a:noFill/>
                    </a:lnB>
                    <a:solidFill>
                      <a:srgbClr val="DCE6F1"/>
                    </a:solidFill>
                  </a:tcPr>
                </a:tc>
                <a:tc>
                  <a:txBody>
                    <a:bodyPr/>
                    <a:lstStyle/>
                    <a:p>
                      <a:pPr algn="ctr" fontAlgn="b"/>
                      <a:r>
                        <a:rPr lang="nl-NL" sz="1600" b="1" i="0" u="none" strike="noStrike" dirty="0">
                          <a:solidFill>
                            <a:srgbClr val="4F81BD"/>
                          </a:solidFill>
                          <a:effectLst/>
                          <a:latin typeface="Calibri" panose="020F0502020204030204" pitchFamily="34" charset="0"/>
                        </a:rPr>
                        <a:t>302,8 </a:t>
                      </a:r>
                    </a:p>
                  </a:txBody>
                  <a:tcPr marL="9525" marR="9525" marT="9525" marB="0" anchor="b">
                    <a:lnL>
                      <a:noFill/>
                    </a:lnL>
                    <a:lnR>
                      <a:noFill/>
                    </a:lnR>
                    <a:lnT>
                      <a:noFill/>
                    </a:lnT>
                    <a:lnB>
                      <a:noFill/>
                    </a:lnB>
                    <a:solidFill>
                      <a:srgbClr val="DCE6F1"/>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a:xfrm>
            <a:off x="971550" y="252413"/>
            <a:ext cx="7921625" cy="863600"/>
          </a:xfrm>
          <a:noFill/>
          <a:ln>
            <a:miter lim="800000"/>
            <a:headEnd/>
            <a:tailEnd/>
          </a:ln>
        </p:spPr>
        <p:txBody>
          <a:bodyPr/>
          <a:lstStyle/>
          <a:p>
            <a:r>
              <a:rPr lang="nl-NL" altLang="en-US" smtClean="0">
                <a:latin typeface="Calibri" pitchFamily="34" charset="0"/>
              </a:rPr>
              <a:t>Kasstroom</a:t>
            </a:r>
            <a:endParaRPr lang="en-US" altLang="en-US" smtClean="0">
              <a:latin typeface="Calibri" pitchFamily="34" charset="0"/>
            </a:endParaRPr>
          </a:p>
        </p:txBody>
      </p:sp>
      <p:sp>
        <p:nvSpPr>
          <p:cNvPr id="31747" name="Tijdelijke aanduiding voor datum 3"/>
          <p:cNvSpPr>
            <a:spLocks noGrp="1"/>
          </p:cNvSpPr>
          <p:nvPr>
            <p:ph type="dt" sz="quarter" idx="10"/>
          </p:nvPr>
        </p:nvSpPr>
        <p:spPr>
          <a:noFill/>
          <a:ln>
            <a:miter lim="800000"/>
            <a:headEnd/>
            <a:tailEnd/>
          </a:ln>
        </p:spPr>
        <p:txBody>
          <a:bodyPr/>
          <a:lstStyle/>
          <a:p>
            <a:r>
              <a:rPr lang="nl-NL" altLang="nl-NL" smtClean="0"/>
              <a:t>24 juli 2015</a:t>
            </a:r>
            <a:endParaRPr lang="en-US" altLang="nl-NL" smtClean="0"/>
          </a:p>
        </p:txBody>
      </p:sp>
      <p:sp>
        <p:nvSpPr>
          <p:cNvPr id="31748" name="Tijdelijke aanduiding voor voettekst 4"/>
          <p:cNvSpPr>
            <a:spLocks noGrp="1"/>
          </p:cNvSpPr>
          <p:nvPr>
            <p:ph type="ftr" sz="quarter" idx="11"/>
          </p:nvPr>
        </p:nvSpPr>
        <p:spPr>
          <a:noFill/>
          <a:ln>
            <a:miter lim="800000"/>
            <a:headEnd/>
            <a:tailEnd/>
          </a:ln>
        </p:spPr>
        <p:txBody>
          <a:bodyPr/>
          <a:lstStyle/>
          <a:p>
            <a:r>
              <a:rPr lang="en-US" altLang="en-US" smtClean="0">
                <a:latin typeface="Calibri" pitchFamily="34" charset="0"/>
                <a:ea typeface="ＭＳ Ｐゴシック" pitchFamily="34" charset="-128"/>
              </a:rPr>
              <a:t>Accell Group N.V. - Presentatie halfjaarcijfers 2015</a:t>
            </a:r>
          </a:p>
        </p:txBody>
      </p:sp>
      <p:sp>
        <p:nvSpPr>
          <p:cNvPr id="31749" name="Tijdelijke aanduiding voor dianummer 5"/>
          <p:cNvSpPr>
            <a:spLocks noGrp="1"/>
          </p:cNvSpPr>
          <p:nvPr>
            <p:ph type="sldNum" sz="quarter" idx="12"/>
          </p:nvPr>
        </p:nvSpPr>
        <p:spPr>
          <a:noFill/>
          <a:ln>
            <a:miter lim="800000"/>
            <a:headEnd/>
            <a:tailEnd/>
          </a:ln>
        </p:spPr>
        <p:txBody>
          <a:bodyPr/>
          <a:lstStyle/>
          <a:p>
            <a:fld id="{050B1797-FCDA-4775-A814-47F7EB537B3F}" type="slidenum">
              <a:rPr lang="en-US" altLang="nl-NL"/>
              <a:pPr/>
              <a:t>22</a:t>
            </a:fld>
            <a:endParaRPr lang="en-US" altLang="nl-NL"/>
          </a:p>
        </p:txBody>
      </p:sp>
      <p:graphicFrame>
        <p:nvGraphicFramePr>
          <p:cNvPr id="2" name="Tabel 1"/>
          <p:cNvGraphicFramePr>
            <a:graphicFrameLocks noGrp="1"/>
          </p:cNvGraphicFramePr>
          <p:nvPr/>
        </p:nvGraphicFramePr>
        <p:xfrm>
          <a:off x="984250" y="782638"/>
          <a:ext cx="5819775" cy="5470533"/>
        </p:xfrm>
        <a:graphic>
          <a:graphicData uri="http://schemas.openxmlformats.org/drawingml/2006/table">
            <a:tbl>
              <a:tblPr/>
              <a:tblGrid>
                <a:gridCol w="279722"/>
                <a:gridCol w="3402195"/>
                <a:gridCol w="841791"/>
                <a:gridCol w="415873"/>
                <a:gridCol w="880194"/>
              </a:tblGrid>
              <a:tr h="219047">
                <a:tc gridSpan="2">
                  <a:txBody>
                    <a:bodyPr/>
                    <a:lstStyle/>
                    <a:p>
                      <a:pPr algn="l" fontAlgn="b"/>
                      <a:r>
                        <a:rPr lang="nl-NL" sz="1400" b="1" i="0" u="none" strike="noStrike" dirty="0">
                          <a:solidFill>
                            <a:srgbClr val="1F497D"/>
                          </a:solidFill>
                          <a:effectLst/>
                          <a:latin typeface="Calibri" panose="020F0502020204030204" pitchFamily="34" charset="0"/>
                        </a:rPr>
                        <a:t>(x € mln.)</a:t>
                      </a:r>
                    </a:p>
                  </a:txBody>
                  <a:tcPr marL="5638" marR="5638" marT="564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nl-NL"/>
                    </a:p>
                  </a:txBody>
                  <a:tcPr/>
                </a:tc>
                <a:tc>
                  <a:txBody>
                    <a:bodyPr/>
                    <a:lstStyle/>
                    <a:p>
                      <a:pPr algn="ctr" fontAlgn="b"/>
                      <a:r>
                        <a:rPr lang="nl-NL" sz="1400" b="1" i="0" u="none" strike="noStrike">
                          <a:solidFill>
                            <a:srgbClr val="538DD5"/>
                          </a:solidFill>
                          <a:effectLst/>
                          <a:latin typeface="Calibri" panose="020F0502020204030204" pitchFamily="34" charset="0"/>
                        </a:rPr>
                        <a:t>30-6-2014</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nl-NL" sz="1400" b="1" i="0" u="none" strike="noStrike">
                          <a:solidFill>
                            <a:srgbClr val="366092"/>
                          </a:solidFill>
                          <a:effectLst/>
                          <a:latin typeface="Calibri" panose="020F0502020204030204" pitchFamily="34" charset="0"/>
                        </a:rPr>
                        <a:t>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400" b="1" i="0" u="none" strike="noStrike">
                          <a:solidFill>
                            <a:srgbClr val="1F497D"/>
                          </a:solidFill>
                          <a:effectLst/>
                          <a:latin typeface="Calibri" panose="020F0502020204030204" pitchFamily="34" charset="0"/>
                        </a:rPr>
                        <a:t>30-6-2015</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r>
              <a:tr h="219047">
                <a:tc gridSpan="2">
                  <a:txBody>
                    <a:bodyPr/>
                    <a:lstStyle/>
                    <a:p>
                      <a:pPr algn="l" fontAlgn="b"/>
                      <a:r>
                        <a:rPr lang="nl-NL" sz="1400" b="1" i="0" u="none" strike="noStrike" dirty="0">
                          <a:solidFill>
                            <a:srgbClr val="366092"/>
                          </a:solidFill>
                          <a:effectLst/>
                          <a:latin typeface="Calibri" panose="020F0502020204030204" pitchFamily="34" charset="0"/>
                        </a:rPr>
                        <a:t>Kasstroom inzake operationele activiteiten</a:t>
                      </a:r>
                    </a:p>
                  </a:txBody>
                  <a:tcPr marL="5638" marR="5638" marT="564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nl-NL"/>
                    </a:p>
                  </a:txBody>
                  <a:tcPr/>
                </a:tc>
                <a:tc>
                  <a:txBody>
                    <a:bodyPr/>
                    <a:lstStyle/>
                    <a:p>
                      <a:pPr algn="l" fontAlgn="b"/>
                      <a:r>
                        <a:rPr lang="nl-NL" sz="1400" b="1" i="0" u="none" strike="noStrike">
                          <a:solidFill>
                            <a:srgbClr val="808080"/>
                          </a:solidFill>
                          <a:effectLst/>
                          <a:latin typeface="Calibri" panose="020F0502020204030204" pitchFamily="34" charset="0"/>
                        </a:rPr>
                        <a:t>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nl-NL" sz="1400" b="1" i="0" u="none" strike="noStrike">
                        <a:solidFill>
                          <a:srgbClr val="808080"/>
                        </a:solidFill>
                        <a:effectLst/>
                        <a:latin typeface="Calibri" panose="020F0502020204030204" pitchFamily="34" charset="0"/>
                      </a:endParaRP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nl-NL" sz="1400" b="1" i="0" u="none" strike="noStrike">
                          <a:effectLst/>
                          <a:latin typeface="Calibri" panose="020F0502020204030204" pitchFamily="34" charset="0"/>
                        </a:rPr>
                        <a:t>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19047">
                <a:tc>
                  <a:txBody>
                    <a:bodyPr/>
                    <a:lstStyle/>
                    <a:p>
                      <a:pPr algn="l" fontAlgn="b"/>
                      <a:endParaRPr lang="nl-NL" sz="1400" b="0" i="0" u="none" strike="noStrike">
                        <a:effectLst/>
                        <a:latin typeface="Calibri" panose="020F0502020204030204" pitchFamily="34" charset="0"/>
                      </a:endParaRPr>
                    </a:p>
                  </a:txBody>
                  <a:tcPr marL="5638" marR="5638" marT="5640" marB="0" anchor="b">
                    <a:lnL>
                      <a:noFill/>
                    </a:lnL>
                    <a:lnR>
                      <a:noFill/>
                    </a:lnR>
                    <a:lnT>
                      <a:noFill/>
                    </a:lnT>
                    <a:lnB>
                      <a:noFill/>
                    </a:lnB>
                  </a:tcPr>
                </a:tc>
                <a:tc>
                  <a:txBody>
                    <a:bodyPr/>
                    <a:lstStyle/>
                    <a:p>
                      <a:pPr algn="l" fontAlgn="b"/>
                      <a:r>
                        <a:rPr lang="nl-NL" sz="1400" b="0" i="0" u="none" strike="noStrike" dirty="0" smtClean="0">
                          <a:solidFill>
                            <a:srgbClr val="366092"/>
                          </a:solidFill>
                          <a:effectLst/>
                          <a:latin typeface="Calibri" panose="020F0502020204030204" pitchFamily="34" charset="0"/>
                        </a:rPr>
                        <a:t>Nettowinst</a:t>
                      </a:r>
                      <a:endParaRPr lang="nl-NL" sz="1400" b="0" i="0" u="none" strike="noStrike" dirty="0">
                        <a:solidFill>
                          <a:srgbClr val="366092"/>
                        </a:solidFill>
                        <a:effectLst/>
                        <a:latin typeface="Calibri" panose="020F0502020204030204" pitchFamily="34" charset="0"/>
                      </a:endParaRPr>
                    </a:p>
                  </a:txBody>
                  <a:tcPr marL="5638" marR="5638" marT="5640"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nl-NL" sz="1400" b="0" i="0" u="none" strike="noStrike">
                          <a:solidFill>
                            <a:srgbClr val="538DD5"/>
                          </a:solidFill>
                          <a:effectLst/>
                          <a:latin typeface="Calibri" panose="020F0502020204030204" pitchFamily="34" charset="0"/>
                        </a:rPr>
                        <a:t>27,5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endParaRPr lang="nl-NL" sz="1400" b="0" i="0" u="none" strike="noStrike">
                        <a:solidFill>
                          <a:srgbClr val="808080"/>
                        </a:solidFill>
                        <a:effectLst/>
                        <a:latin typeface="Calibri" panose="020F0502020204030204" pitchFamily="34" charset="0"/>
                      </a:endParaRP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400" b="0" i="0" u="none" strike="noStrike">
                          <a:solidFill>
                            <a:srgbClr val="1F497D"/>
                          </a:solidFill>
                          <a:effectLst/>
                          <a:latin typeface="Calibri" panose="020F0502020204030204" pitchFamily="34" charset="0"/>
                        </a:rPr>
                        <a:t>31,9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r>
              <a:tr h="219047">
                <a:tc>
                  <a:txBody>
                    <a:bodyPr/>
                    <a:lstStyle/>
                    <a:p>
                      <a:pPr algn="l" fontAlgn="b"/>
                      <a:endParaRPr lang="nl-NL" sz="1400" b="0" i="0" u="none" strike="noStrike">
                        <a:effectLst/>
                        <a:latin typeface="Calibri" panose="020F0502020204030204" pitchFamily="34" charset="0"/>
                      </a:endParaRPr>
                    </a:p>
                  </a:txBody>
                  <a:tcPr marL="5638" marR="5638" marT="5640" marB="0" anchor="b">
                    <a:lnL>
                      <a:noFill/>
                    </a:lnL>
                    <a:lnR>
                      <a:noFill/>
                    </a:lnR>
                    <a:lnT>
                      <a:noFill/>
                    </a:lnT>
                    <a:lnB>
                      <a:noFill/>
                    </a:lnB>
                  </a:tcPr>
                </a:tc>
                <a:tc>
                  <a:txBody>
                    <a:bodyPr/>
                    <a:lstStyle/>
                    <a:p>
                      <a:pPr algn="l" fontAlgn="b"/>
                      <a:r>
                        <a:rPr lang="nl-NL" sz="1400" b="0" i="0" u="none" strike="noStrike">
                          <a:solidFill>
                            <a:srgbClr val="366092"/>
                          </a:solidFill>
                          <a:effectLst/>
                          <a:latin typeface="Calibri" panose="020F0502020204030204" pitchFamily="34" charset="0"/>
                        </a:rPr>
                        <a:t>Afschrijvingen</a:t>
                      </a:r>
                    </a:p>
                  </a:txBody>
                  <a:tcPr marL="5638" marR="5638" marT="564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400" b="0" i="0" u="none" strike="noStrike">
                          <a:solidFill>
                            <a:srgbClr val="538DD5"/>
                          </a:solidFill>
                          <a:effectLst/>
                          <a:latin typeface="Calibri" panose="020F0502020204030204" pitchFamily="34" charset="0"/>
                        </a:rPr>
                        <a:t>4,3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nl-NL" sz="1400" b="0" i="0" u="none" strike="noStrike">
                          <a:solidFill>
                            <a:srgbClr val="808080"/>
                          </a:solidFill>
                          <a:effectLst/>
                          <a:latin typeface="Calibri" panose="020F0502020204030204" pitchFamily="34" charset="0"/>
                        </a:rPr>
                        <a:t>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400" b="0" i="0" u="none" strike="noStrike">
                          <a:solidFill>
                            <a:srgbClr val="1F497D"/>
                          </a:solidFill>
                          <a:effectLst/>
                          <a:latin typeface="Calibri" panose="020F0502020204030204" pitchFamily="34" charset="0"/>
                        </a:rPr>
                        <a:t>5,2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19047">
                <a:tc>
                  <a:txBody>
                    <a:bodyPr/>
                    <a:lstStyle/>
                    <a:p>
                      <a:pPr algn="l" fontAlgn="b"/>
                      <a:endParaRPr lang="nl-NL" sz="1400" b="0" i="0" u="none" strike="noStrike">
                        <a:effectLst/>
                        <a:latin typeface="Calibri" panose="020F0502020204030204" pitchFamily="34" charset="0"/>
                      </a:endParaRPr>
                    </a:p>
                  </a:txBody>
                  <a:tcPr marL="5638" marR="5638" marT="5640" marB="0" anchor="b">
                    <a:lnL>
                      <a:noFill/>
                    </a:lnL>
                    <a:lnR>
                      <a:noFill/>
                    </a:lnR>
                    <a:lnT>
                      <a:noFill/>
                    </a:lnT>
                    <a:lnB>
                      <a:noFill/>
                    </a:lnB>
                  </a:tcPr>
                </a:tc>
                <a:tc>
                  <a:txBody>
                    <a:bodyPr/>
                    <a:lstStyle/>
                    <a:p>
                      <a:pPr algn="l" fontAlgn="b"/>
                      <a:r>
                        <a:rPr lang="nl-NL" sz="1400" b="0" i="0" u="none" strike="noStrike" dirty="0">
                          <a:solidFill>
                            <a:srgbClr val="366092"/>
                          </a:solidFill>
                          <a:effectLst/>
                          <a:latin typeface="Calibri" panose="020F0502020204030204" pitchFamily="34" charset="0"/>
                        </a:rPr>
                        <a:t>Op aandelen gebaseerde betalingen</a:t>
                      </a:r>
                    </a:p>
                  </a:txBody>
                  <a:tcPr marL="5638" marR="5638" marT="5640"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nl-NL" sz="1400" b="0" i="0" u="none" strike="noStrike" dirty="0">
                          <a:solidFill>
                            <a:srgbClr val="538DD5"/>
                          </a:solidFill>
                          <a:effectLst/>
                          <a:latin typeface="Calibri" panose="020F0502020204030204" pitchFamily="34" charset="0"/>
                        </a:rPr>
                        <a:t>0,1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endParaRPr lang="nl-NL" sz="1400" b="0" i="0" u="none" strike="noStrike">
                        <a:solidFill>
                          <a:srgbClr val="808080"/>
                        </a:solidFill>
                        <a:effectLst/>
                        <a:latin typeface="Calibri" panose="020F0502020204030204" pitchFamily="34" charset="0"/>
                      </a:endParaRP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400" b="0" i="0" u="none" strike="noStrike" dirty="0">
                          <a:solidFill>
                            <a:srgbClr val="1F497D"/>
                          </a:solidFill>
                          <a:effectLst/>
                          <a:latin typeface="Calibri" panose="020F0502020204030204" pitchFamily="34" charset="0"/>
                        </a:rPr>
                        <a:t>0,2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r>
              <a:tr h="432452">
                <a:tc gridSpan="2">
                  <a:txBody>
                    <a:bodyPr/>
                    <a:lstStyle/>
                    <a:p>
                      <a:pPr algn="l" fontAlgn="b"/>
                      <a:r>
                        <a:rPr lang="nl-NL" sz="1400" b="1" i="0" u="none" strike="noStrike">
                          <a:solidFill>
                            <a:srgbClr val="366092"/>
                          </a:solidFill>
                          <a:effectLst/>
                          <a:latin typeface="Calibri" panose="020F0502020204030204" pitchFamily="34" charset="0"/>
                        </a:rPr>
                        <a:t>Operationele kasstroom voor werkkapitaal en voorzieningen </a:t>
                      </a:r>
                    </a:p>
                  </a:txBody>
                  <a:tcPr marL="5638" marR="5638" marT="564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nl-NL"/>
                    </a:p>
                  </a:txBody>
                  <a:tcPr/>
                </a:tc>
                <a:tc>
                  <a:txBody>
                    <a:bodyPr/>
                    <a:lstStyle/>
                    <a:p>
                      <a:pPr algn="ctr" fontAlgn="b"/>
                      <a:r>
                        <a:rPr lang="nl-NL" sz="1400" b="1" i="0" u="none" strike="noStrike" dirty="0">
                          <a:solidFill>
                            <a:srgbClr val="538DD5"/>
                          </a:solidFill>
                          <a:effectLst/>
                          <a:latin typeface="Calibri" panose="020F0502020204030204" pitchFamily="34" charset="0"/>
                        </a:rPr>
                        <a:t>32,0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nl-NL" sz="1400" b="1" i="0" u="none" strike="noStrike" dirty="0">
                          <a:solidFill>
                            <a:srgbClr val="808080"/>
                          </a:solidFill>
                          <a:effectLst/>
                          <a:latin typeface="Calibri" panose="020F0502020204030204" pitchFamily="34" charset="0"/>
                        </a:rPr>
                        <a:t>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400" b="1" i="0" u="none" strike="noStrike" dirty="0">
                          <a:solidFill>
                            <a:srgbClr val="1F497D"/>
                          </a:solidFill>
                          <a:effectLst/>
                          <a:latin typeface="Calibri" panose="020F0502020204030204" pitchFamily="34" charset="0"/>
                        </a:rPr>
                        <a:t>37,3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19047">
                <a:tc>
                  <a:txBody>
                    <a:bodyPr/>
                    <a:lstStyle/>
                    <a:p>
                      <a:pPr algn="l" fontAlgn="b"/>
                      <a:endParaRPr lang="nl-NL" sz="1400" b="0" i="0" u="none" strike="noStrike">
                        <a:effectLst/>
                        <a:latin typeface="Calibri" panose="020F0502020204030204" pitchFamily="34" charset="0"/>
                      </a:endParaRPr>
                    </a:p>
                  </a:txBody>
                  <a:tcPr marL="5638" marR="5638" marT="5640" marB="0" anchor="b">
                    <a:lnL>
                      <a:noFill/>
                    </a:lnL>
                    <a:lnR>
                      <a:noFill/>
                    </a:lnR>
                    <a:lnT>
                      <a:noFill/>
                    </a:lnT>
                    <a:lnB>
                      <a:noFill/>
                    </a:lnB>
                  </a:tcPr>
                </a:tc>
                <a:tc>
                  <a:txBody>
                    <a:bodyPr/>
                    <a:lstStyle/>
                    <a:p>
                      <a:pPr algn="l" fontAlgn="b"/>
                      <a:r>
                        <a:rPr lang="nl-NL" sz="1400" b="0" i="0" u="none" strike="noStrike">
                          <a:solidFill>
                            <a:srgbClr val="366092"/>
                          </a:solidFill>
                          <a:effectLst/>
                          <a:latin typeface="Calibri" panose="020F0502020204030204" pitchFamily="34" charset="0"/>
                        </a:rPr>
                        <a:t>Mutaties werkkapitaal en voorzieningen</a:t>
                      </a:r>
                    </a:p>
                  </a:txBody>
                  <a:tcPr marL="5638" marR="5638" marT="5640"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nl-NL" sz="1400" b="0" i="0" u="none" strike="noStrike">
                          <a:solidFill>
                            <a:srgbClr val="538DD5"/>
                          </a:solidFill>
                          <a:effectLst/>
                          <a:latin typeface="Calibri" panose="020F0502020204030204" pitchFamily="34" charset="0"/>
                        </a:rPr>
                        <a:t>4,6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endParaRPr lang="nl-NL" sz="1400" b="0" i="0" u="none" strike="noStrike" dirty="0">
                        <a:solidFill>
                          <a:srgbClr val="808080"/>
                        </a:solidFill>
                        <a:effectLst/>
                        <a:latin typeface="Calibri" panose="020F0502020204030204" pitchFamily="34" charset="0"/>
                      </a:endParaRP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1400" b="0" i="0" u="none" strike="noStrike" dirty="0">
                          <a:solidFill>
                            <a:srgbClr val="1F497D"/>
                          </a:solidFill>
                          <a:effectLst/>
                          <a:latin typeface="Calibri" panose="020F0502020204030204" pitchFamily="34" charset="0"/>
                        </a:rPr>
                        <a:t>(21,8)</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r>
              <a:tr h="219047">
                <a:tc gridSpan="2">
                  <a:txBody>
                    <a:bodyPr/>
                    <a:lstStyle/>
                    <a:p>
                      <a:pPr algn="l" fontAlgn="b"/>
                      <a:r>
                        <a:rPr lang="nl-NL" sz="1400" b="1" i="0" u="none" strike="noStrike">
                          <a:solidFill>
                            <a:srgbClr val="366092"/>
                          </a:solidFill>
                          <a:effectLst/>
                          <a:latin typeface="Calibri" panose="020F0502020204030204" pitchFamily="34" charset="0"/>
                        </a:rPr>
                        <a:t>Netto kasstroom uit operationele activiteiten</a:t>
                      </a:r>
                    </a:p>
                  </a:txBody>
                  <a:tcPr marL="5638" marR="5638" marT="564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nl-NL"/>
                    </a:p>
                  </a:txBody>
                  <a:tcPr/>
                </a:tc>
                <a:tc>
                  <a:txBody>
                    <a:bodyPr/>
                    <a:lstStyle/>
                    <a:p>
                      <a:pPr algn="ctr" fontAlgn="b"/>
                      <a:r>
                        <a:rPr lang="nl-NL" sz="1400" b="1" i="0" u="none" strike="noStrike">
                          <a:solidFill>
                            <a:srgbClr val="538DD5"/>
                          </a:solidFill>
                          <a:effectLst/>
                          <a:latin typeface="Calibri" panose="020F0502020204030204" pitchFamily="34" charset="0"/>
                        </a:rPr>
                        <a:t>36,6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nl-NL" sz="1400" b="1" i="0" u="none" strike="noStrike" dirty="0">
                          <a:solidFill>
                            <a:srgbClr val="808080"/>
                          </a:solidFill>
                          <a:effectLst/>
                          <a:latin typeface="Calibri" panose="020F0502020204030204" pitchFamily="34" charset="0"/>
                        </a:rPr>
                        <a:t>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400" b="1" i="0" u="none" strike="noStrike" dirty="0">
                          <a:solidFill>
                            <a:srgbClr val="1F497D"/>
                          </a:solidFill>
                          <a:effectLst/>
                          <a:latin typeface="Calibri" panose="020F0502020204030204" pitchFamily="34" charset="0"/>
                        </a:rPr>
                        <a:t>15,5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19047">
                <a:tc>
                  <a:txBody>
                    <a:bodyPr/>
                    <a:lstStyle/>
                    <a:p>
                      <a:pPr algn="l" fontAlgn="b"/>
                      <a:endParaRPr lang="nl-NL" sz="1400" b="0" i="0" u="none" strike="noStrike">
                        <a:effectLst/>
                        <a:latin typeface="Calibri" panose="020F0502020204030204" pitchFamily="34" charset="0"/>
                      </a:endParaRPr>
                    </a:p>
                  </a:txBody>
                  <a:tcPr marL="5638" marR="5638" marT="5640" marB="0" anchor="b">
                    <a:lnL>
                      <a:noFill/>
                    </a:lnL>
                    <a:lnR>
                      <a:noFill/>
                    </a:lnR>
                    <a:lnT>
                      <a:noFill/>
                    </a:lnT>
                    <a:lnB>
                      <a:noFill/>
                    </a:lnB>
                  </a:tcPr>
                </a:tc>
                <a:tc>
                  <a:txBody>
                    <a:bodyPr/>
                    <a:lstStyle/>
                    <a:p>
                      <a:pPr algn="l" fontAlgn="b"/>
                      <a:r>
                        <a:rPr lang="nl-NL" sz="1400" b="0" i="0" u="none" strike="noStrike">
                          <a:effectLst/>
                          <a:latin typeface="Calibri" panose="020F0502020204030204" pitchFamily="34" charset="0"/>
                        </a:rPr>
                        <a:t> </a:t>
                      </a:r>
                    </a:p>
                  </a:txBody>
                  <a:tcPr marL="5638" marR="5638" marT="5640"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l" fontAlgn="b"/>
                      <a:r>
                        <a:rPr lang="nl-NL" sz="1400" b="0" i="0" u="none" strike="noStrike">
                          <a:effectLst/>
                          <a:latin typeface="Calibri" panose="020F0502020204030204" pitchFamily="34" charset="0"/>
                        </a:rPr>
                        <a:t>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r>
                        <a:rPr lang="nl-NL" sz="1400" b="1" i="0" u="none" strike="noStrike" dirty="0">
                          <a:solidFill>
                            <a:srgbClr val="808080"/>
                          </a:solidFill>
                          <a:effectLst/>
                          <a:latin typeface="Calibri" panose="020F0502020204030204" pitchFamily="34" charset="0"/>
                        </a:rPr>
                        <a:t>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nl-NL" sz="1400" b="1" i="0" u="none" strike="noStrike" dirty="0">
                          <a:effectLst/>
                          <a:latin typeface="Calibri" panose="020F0502020204030204" pitchFamily="34" charset="0"/>
                        </a:rPr>
                        <a:t>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r>
              <a:tr h="219047">
                <a:tc gridSpan="2">
                  <a:txBody>
                    <a:bodyPr/>
                    <a:lstStyle/>
                    <a:p>
                      <a:pPr algn="l" fontAlgn="b"/>
                      <a:r>
                        <a:rPr lang="nl-NL" sz="1400" b="1" i="0" u="none" strike="noStrike">
                          <a:solidFill>
                            <a:srgbClr val="366092"/>
                          </a:solidFill>
                          <a:effectLst/>
                          <a:latin typeface="Calibri" panose="020F0502020204030204" pitchFamily="34" charset="0"/>
                        </a:rPr>
                        <a:t>Kasstroom inzake investeringsactiviteiten</a:t>
                      </a:r>
                    </a:p>
                  </a:txBody>
                  <a:tcPr marL="5638" marR="5638" marT="564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nl-NL"/>
                    </a:p>
                  </a:txBody>
                  <a:tcPr/>
                </a:tc>
                <a:tc>
                  <a:txBody>
                    <a:bodyPr/>
                    <a:lstStyle/>
                    <a:p>
                      <a:pPr algn="r" fontAlgn="b"/>
                      <a:r>
                        <a:rPr lang="nl-NL" sz="1400" b="0" i="0" u="none" strike="noStrike">
                          <a:effectLst/>
                          <a:latin typeface="Calibri" panose="020F0502020204030204" pitchFamily="34" charset="0"/>
                        </a:rPr>
                        <a:t>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nl-NL" sz="1400" b="1" i="0" u="none" strike="noStrike" dirty="0">
                          <a:solidFill>
                            <a:srgbClr val="808080"/>
                          </a:solidFill>
                          <a:effectLst/>
                          <a:latin typeface="Calibri" panose="020F0502020204030204" pitchFamily="34" charset="0"/>
                        </a:rPr>
                        <a:t>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nl-NL" sz="1400" b="1" i="0" u="none" strike="noStrike" dirty="0">
                          <a:effectLst/>
                          <a:latin typeface="Calibri" panose="020F0502020204030204" pitchFamily="34" charset="0"/>
                        </a:rPr>
                        <a:t>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19047">
                <a:tc>
                  <a:txBody>
                    <a:bodyPr/>
                    <a:lstStyle/>
                    <a:p>
                      <a:pPr algn="l" fontAlgn="b"/>
                      <a:r>
                        <a:rPr lang="nl-NL" sz="1400" b="0" i="0" u="none" strike="noStrike">
                          <a:effectLst/>
                          <a:latin typeface="Calibri" panose="020F0502020204030204" pitchFamily="34" charset="0"/>
                        </a:rPr>
                        <a:t> </a:t>
                      </a:r>
                    </a:p>
                  </a:txBody>
                  <a:tcPr marL="5638" marR="5638" marT="5640" marB="0" anchor="b">
                    <a:lnL>
                      <a:noFill/>
                    </a:lnL>
                    <a:lnR>
                      <a:noFill/>
                    </a:lnR>
                    <a:lnT>
                      <a:noFill/>
                    </a:lnT>
                    <a:lnB>
                      <a:noFill/>
                    </a:lnB>
                    <a:solidFill>
                      <a:srgbClr val="FFFFFF"/>
                    </a:solidFill>
                  </a:tcPr>
                </a:tc>
                <a:tc>
                  <a:txBody>
                    <a:bodyPr/>
                    <a:lstStyle/>
                    <a:p>
                      <a:pPr algn="l" fontAlgn="b"/>
                      <a:r>
                        <a:rPr lang="nl-NL" sz="1400" b="0" i="0" u="none" strike="noStrike">
                          <a:solidFill>
                            <a:srgbClr val="366092"/>
                          </a:solidFill>
                          <a:effectLst/>
                          <a:latin typeface="Calibri" panose="020F0502020204030204" pitchFamily="34" charset="0"/>
                        </a:rPr>
                        <a:t>Mutaties in vaste activa</a:t>
                      </a:r>
                    </a:p>
                  </a:txBody>
                  <a:tcPr marL="5638" marR="5638" marT="564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400" b="0" i="0" u="none" strike="noStrike">
                          <a:solidFill>
                            <a:srgbClr val="538DD5"/>
                          </a:solidFill>
                          <a:effectLst/>
                          <a:latin typeface="Calibri" panose="020F0502020204030204" pitchFamily="34" charset="0"/>
                        </a:rPr>
                        <a:t>(3,6)</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nl-NL" sz="1400" b="0" i="0" u="none" strike="noStrike" dirty="0">
                          <a:solidFill>
                            <a:srgbClr val="808080"/>
                          </a:solidFill>
                          <a:effectLst/>
                          <a:latin typeface="Calibri" panose="020F0502020204030204" pitchFamily="34" charset="0"/>
                        </a:rPr>
                        <a:t>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400" b="0" i="0" u="none" strike="noStrike" dirty="0">
                          <a:solidFill>
                            <a:srgbClr val="1F497D"/>
                          </a:solidFill>
                          <a:effectLst/>
                          <a:latin typeface="Calibri" panose="020F0502020204030204" pitchFamily="34" charset="0"/>
                        </a:rPr>
                        <a:t>(4,0)</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19047">
                <a:tc>
                  <a:txBody>
                    <a:bodyPr/>
                    <a:lstStyle/>
                    <a:p>
                      <a:pPr algn="l" fontAlgn="b"/>
                      <a:r>
                        <a:rPr lang="nl-NL" sz="1400" b="0" i="0" u="none" strike="noStrike">
                          <a:effectLst/>
                          <a:latin typeface="Calibri" panose="020F0502020204030204" pitchFamily="34" charset="0"/>
                        </a:rPr>
                        <a:t> </a:t>
                      </a:r>
                    </a:p>
                  </a:txBody>
                  <a:tcPr marL="5638" marR="5638" marT="5640" marB="0" anchor="b">
                    <a:lnL>
                      <a:noFill/>
                    </a:lnL>
                    <a:lnR>
                      <a:noFill/>
                    </a:lnR>
                    <a:lnT>
                      <a:noFill/>
                    </a:lnT>
                    <a:lnB>
                      <a:noFill/>
                    </a:lnB>
                    <a:solidFill>
                      <a:srgbClr val="FFFFFF"/>
                    </a:solidFill>
                  </a:tcPr>
                </a:tc>
                <a:tc>
                  <a:txBody>
                    <a:bodyPr/>
                    <a:lstStyle/>
                    <a:p>
                      <a:pPr algn="l" fontAlgn="b"/>
                      <a:r>
                        <a:rPr lang="nl-NL" sz="1400" b="0" i="0" u="none" strike="noStrike">
                          <a:solidFill>
                            <a:srgbClr val="366092"/>
                          </a:solidFill>
                          <a:effectLst/>
                          <a:latin typeface="Calibri" panose="020F0502020204030204" pitchFamily="34" charset="0"/>
                        </a:rPr>
                        <a:t>Verkoop bedrijfsactiviteiten</a:t>
                      </a:r>
                    </a:p>
                  </a:txBody>
                  <a:tcPr marL="5638" marR="5638" marT="564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400" b="0" i="0" u="none" strike="noStrike">
                          <a:solidFill>
                            <a:srgbClr val="538DD5"/>
                          </a:solidFill>
                          <a:effectLst/>
                          <a:latin typeface="Calibri" panose="020F0502020204030204" pitchFamily="34" charset="0"/>
                        </a:rPr>
                        <a:t>21,0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nl-NL" sz="1400" b="0" i="0" u="none" strike="noStrike" dirty="0">
                          <a:solidFill>
                            <a:srgbClr val="808080"/>
                          </a:solidFill>
                          <a:effectLst/>
                          <a:latin typeface="Calibri" panose="020F0502020204030204" pitchFamily="34" charset="0"/>
                        </a:rPr>
                        <a:t>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400" b="0" i="0" u="none" strike="noStrike" dirty="0">
                          <a:solidFill>
                            <a:srgbClr val="1F497D"/>
                          </a:solidFill>
                          <a:effectLst/>
                          <a:latin typeface="Calibri" panose="020F0502020204030204" pitchFamily="34" charset="0"/>
                        </a:rPr>
                        <a:t>0,0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19047">
                <a:tc>
                  <a:txBody>
                    <a:bodyPr/>
                    <a:lstStyle/>
                    <a:p>
                      <a:pPr algn="l" fontAlgn="b"/>
                      <a:r>
                        <a:rPr lang="nl-NL" sz="1400" b="0" i="0" u="none" strike="noStrike">
                          <a:effectLst/>
                          <a:latin typeface="Calibri" panose="020F0502020204030204" pitchFamily="34" charset="0"/>
                        </a:rPr>
                        <a:t> </a:t>
                      </a:r>
                    </a:p>
                  </a:txBody>
                  <a:tcPr marL="5638" marR="5638" marT="5640" marB="0" anchor="b">
                    <a:lnL>
                      <a:noFill/>
                    </a:lnL>
                    <a:lnR>
                      <a:noFill/>
                    </a:lnR>
                    <a:lnT>
                      <a:noFill/>
                    </a:lnT>
                    <a:lnB>
                      <a:noFill/>
                    </a:lnB>
                    <a:solidFill>
                      <a:srgbClr val="FFFFFF"/>
                    </a:solidFill>
                  </a:tcPr>
                </a:tc>
                <a:tc>
                  <a:txBody>
                    <a:bodyPr/>
                    <a:lstStyle/>
                    <a:p>
                      <a:pPr algn="l" fontAlgn="b"/>
                      <a:r>
                        <a:rPr lang="nl-NL" sz="1400" b="0" i="0" u="none" strike="noStrike">
                          <a:solidFill>
                            <a:srgbClr val="366092"/>
                          </a:solidFill>
                          <a:effectLst/>
                          <a:latin typeface="Calibri" panose="020F0502020204030204" pitchFamily="34" charset="0"/>
                        </a:rPr>
                        <a:t>Bedrijfscombinaties</a:t>
                      </a:r>
                    </a:p>
                  </a:txBody>
                  <a:tcPr marL="5638" marR="5638" marT="564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400" b="0" i="0" u="none" strike="noStrike">
                          <a:solidFill>
                            <a:srgbClr val="538DD5"/>
                          </a:solidFill>
                          <a:effectLst/>
                          <a:latin typeface="Calibri" panose="020F0502020204030204" pitchFamily="34" charset="0"/>
                        </a:rPr>
                        <a:t>0,0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nl-NL" sz="1400" b="0" i="0" u="none" strike="noStrike" dirty="0">
                          <a:solidFill>
                            <a:srgbClr val="808080"/>
                          </a:solidFill>
                          <a:effectLst/>
                          <a:latin typeface="Calibri" panose="020F0502020204030204" pitchFamily="34" charset="0"/>
                        </a:rPr>
                        <a:t>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400" b="0" i="0" u="none" strike="noStrike" dirty="0">
                          <a:solidFill>
                            <a:srgbClr val="1F497D"/>
                          </a:solidFill>
                          <a:effectLst/>
                          <a:latin typeface="Calibri" panose="020F0502020204030204" pitchFamily="34" charset="0"/>
                        </a:rPr>
                        <a:t>(1,8)</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19047">
                <a:tc gridSpan="2">
                  <a:txBody>
                    <a:bodyPr/>
                    <a:lstStyle/>
                    <a:p>
                      <a:pPr algn="l" fontAlgn="b"/>
                      <a:r>
                        <a:rPr lang="nl-NL" sz="1400" b="1" i="0" u="none" strike="noStrike">
                          <a:solidFill>
                            <a:srgbClr val="366092"/>
                          </a:solidFill>
                          <a:effectLst/>
                          <a:latin typeface="Calibri" panose="020F0502020204030204" pitchFamily="34" charset="0"/>
                        </a:rPr>
                        <a:t>Netto kasstroom uit investeringsactiviteiten</a:t>
                      </a:r>
                    </a:p>
                  </a:txBody>
                  <a:tcPr marL="5638" marR="5638" marT="5640"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hMerge="1">
                  <a:txBody>
                    <a:bodyPr/>
                    <a:lstStyle/>
                    <a:p>
                      <a:endParaRPr lang="nl-NL"/>
                    </a:p>
                  </a:txBody>
                  <a:tcPr/>
                </a:tc>
                <a:tc>
                  <a:txBody>
                    <a:bodyPr/>
                    <a:lstStyle/>
                    <a:p>
                      <a:pPr algn="ctr" fontAlgn="b"/>
                      <a:r>
                        <a:rPr lang="nl-NL" sz="1400" b="1" i="0" u="none" strike="noStrike">
                          <a:solidFill>
                            <a:srgbClr val="538DD5"/>
                          </a:solidFill>
                          <a:effectLst/>
                          <a:latin typeface="Calibri" panose="020F0502020204030204" pitchFamily="34" charset="0"/>
                        </a:rPr>
                        <a:t>17,5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r>
                        <a:rPr lang="nl-NL" sz="1400" b="1" i="0" u="none" strike="noStrike" dirty="0">
                          <a:solidFill>
                            <a:srgbClr val="808080"/>
                          </a:solidFill>
                          <a:effectLst/>
                          <a:latin typeface="Calibri" panose="020F0502020204030204" pitchFamily="34" charset="0"/>
                        </a:rPr>
                        <a:t>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400" b="1" i="0" u="none" strike="noStrike" dirty="0">
                          <a:solidFill>
                            <a:srgbClr val="1F497D"/>
                          </a:solidFill>
                          <a:effectLst/>
                          <a:latin typeface="Calibri" panose="020F0502020204030204" pitchFamily="34" charset="0"/>
                        </a:rPr>
                        <a:t>(5,8)</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r>
              <a:tr h="219047">
                <a:tc>
                  <a:txBody>
                    <a:bodyPr/>
                    <a:lstStyle/>
                    <a:p>
                      <a:pPr algn="l" fontAlgn="b"/>
                      <a:r>
                        <a:rPr lang="nl-NL" sz="1400" b="0" i="0" u="none" strike="noStrike">
                          <a:effectLst/>
                          <a:latin typeface="Calibri" panose="020F0502020204030204" pitchFamily="34" charset="0"/>
                        </a:rPr>
                        <a:t> </a:t>
                      </a:r>
                    </a:p>
                  </a:txBody>
                  <a:tcPr marL="5638" marR="5638" marT="5640" marB="0" anchor="b">
                    <a:lnL>
                      <a:noFill/>
                    </a:lnL>
                    <a:lnR>
                      <a:noFill/>
                    </a:lnR>
                    <a:lnT>
                      <a:noFill/>
                    </a:lnT>
                    <a:lnB>
                      <a:noFill/>
                    </a:lnB>
                    <a:solidFill>
                      <a:srgbClr val="FFFFFF"/>
                    </a:solidFill>
                  </a:tcPr>
                </a:tc>
                <a:tc>
                  <a:txBody>
                    <a:bodyPr/>
                    <a:lstStyle/>
                    <a:p>
                      <a:pPr algn="l" fontAlgn="b"/>
                      <a:r>
                        <a:rPr lang="nl-NL" sz="1400" b="1" i="0" u="none" strike="noStrike">
                          <a:effectLst/>
                          <a:latin typeface="Calibri" panose="020F0502020204030204" pitchFamily="34" charset="0"/>
                        </a:rPr>
                        <a:t> </a:t>
                      </a:r>
                    </a:p>
                  </a:txBody>
                  <a:tcPr marL="5638" marR="5638" marT="564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nl-NL" sz="1400" b="0" i="0" u="none" strike="noStrike" dirty="0">
                          <a:effectLst/>
                          <a:latin typeface="Calibri" panose="020F0502020204030204" pitchFamily="34" charset="0"/>
                        </a:rPr>
                        <a:t>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nl-NL" sz="1400" b="1" i="0" u="none" strike="noStrike" dirty="0">
                          <a:solidFill>
                            <a:srgbClr val="808080"/>
                          </a:solidFill>
                          <a:effectLst/>
                          <a:latin typeface="Calibri" panose="020F0502020204030204" pitchFamily="34" charset="0"/>
                        </a:rPr>
                        <a:t>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nl-NL" sz="1400" b="1" i="0" u="none" strike="noStrike" dirty="0">
                          <a:effectLst/>
                          <a:latin typeface="Calibri" panose="020F0502020204030204" pitchFamily="34" charset="0"/>
                        </a:rPr>
                        <a:t>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19047">
                <a:tc gridSpan="2">
                  <a:txBody>
                    <a:bodyPr/>
                    <a:lstStyle/>
                    <a:p>
                      <a:pPr algn="l" fontAlgn="b"/>
                      <a:r>
                        <a:rPr lang="nl-NL" sz="1400" b="1" i="0" u="none" strike="noStrike">
                          <a:solidFill>
                            <a:srgbClr val="366092"/>
                          </a:solidFill>
                          <a:effectLst/>
                          <a:latin typeface="Calibri" panose="020F0502020204030204" pitchFamily="34" charset="0"/>
                        </a:rPr>
                        <a:t>Vrije kasstroom</a:t>
                      </a:r>
                    </a:p>
                  </a:txBody>
                  <a:tcPr marL="5638" marR="5638" marT="5640"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hMerge="1">
                  <a:txBody>
                    <a:bodyPr/>
                    <a:lstStyle/>
                    <a:p>
                      <a:endParaRPr lang="nl-NL"/>
                    </a:p>
                  </a:txBody>
                  <a:tcPr/>
                </a:tc>
                <a:tc>
                  <a:txBody>
                    <a:bodyPr/>
                    <a:lstStyle/>
                    <a:p>
                      <a:pPr algn="ctr" fontAlgn="b"/>
                      <a:r>
                        <a:rPr lang="nl-NL" sz="1400" b="1" i="0" u="none" strike="noStrike" dirty="0">
                          <a:solidFill>
                            <a:srgbClr val="538DD5"/>
                          </a:solidFill>
                          <a:effectLst/>
                          <a:latin typeface="Calibri" panose="020F0502020204030204" pitchFamily="34" charset="0"/>
                        </a:rPr>
                        <a:t>54,1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r>
                        <a:rPr lang="nl-NL" sz="1400" b="1" i="0" u="none" strike="noStrike" dirty="0">
                          <a:solidFill>
                            <a:srgbClr val="808080"/>
                          </a:solidFill>
                          <a:effectLst/>
                          <a:latin typeface="Calibri" panose="020F0502020204030204" pitchFamily="34" charset="0"/>
                        </a:rPr>
                        <a:t>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400" b="1" i="0" u="none" strike="noStrike" dirty="0">
                          <a:solidFill>
                            <a:srgbClr val="1F497D"/>
                          </a:solidFill>
                          <a:effectLst/>
                          <a:latin typeface="Calibri" panose="020F0502020204030204" pitchFamily="34" charset="0"/>
                        </a:rPr>
                        <a:t>9,7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r>
              <a:tr h="219047">
                <a:tc>
                  <a:txBody>
                    <a:bodyPr/>
                    <a:lstStyle/>
                    <a:p>
                      <a:pPr algn="l" fontAlgn="b"/>
                      <a:r>
                        <a:rPr lang="nl-NL" sz="1400" b="0" i="0" u="none" strike="noStrike">
                          <a:effectLst/>
                          <a:latin typeface="Calibri" panose="020F0502020204030204" pitchFamily="34" charset="0"/>
                        </a:rPr>
                        <a:t> </a:t>
                      </a:r>
                    </a:p>
                  </a:txBody>
                  <a:tcPr marL="5638" marR="5638" marT="5640" marB="0" anchor="b">
                    <a:lnL>
                      <a:noFill/>
                    </a:lnL>
                    <a:lnR>
                      <a:noFill/>
                    </a:lnR>
                    <a:lnT>
                      <a:noFill/>
                    </a:lnT>
                    <a:lnB>
                      <a:noFill/>
                    </a:lnB>
                    <a:solidFill>
                      <a:srgbClr val="FFFFFF"/>
                    </a:solidFill>
                  </a:tcPr>
                </a:tc>
                <a:tc>
                  <a:txBody>
                    <a:bodyPr/>
                    <a:lstStyle/>
                    <a:p>
                      <a:pPr algn="l" fontAlgn="b"/>
                      <a:r>
                        <a:rPr lang="nl-NL" sz="1400" b="0" i="0" u="none" strike="noStrike" dirty="0">
                          <a:effectLst/>
                          <a:latin typeface="Calibri" panose="020F0502020204030204" pitchFamily="34" charset="0"/>
                        </a:rPr>
                        <a:t> </a:t>
                      </a:r>
                    </a:p>
                  </a:txBody>
                  <a:tcPr marL="5638" marR="5638" marT="564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nl-NL" sz="1400" b="0" i="0" u="none" strike="noStrike">
                          <a:effectLst/>
                          <a:latin typeface="Calibri" panose="020F0502020204030204" pitchFamily="34" charset="0"/>
                        </a:rPr>
                        <a:t>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nl-NL" sz="1400" b="1" i="0" u="none" strike="noStrike" dirty="0">
                          <a:solidFill>
                            <a:srgbClr val="808080"/>
                          </a:solidFill>
                          <a:effectLst/>
                          <a:latin typeface="Calibri" panose="020F0502020204030204" pitchFamily="34" charset="0"/>
                        </a:rPr>
                        <a:t>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nl-NL" sz="1400" b="1" i="0" u="none" strike="noStrike" dirty="0">
                          <a:effectLst/>
                          <a:latin typeface="Calibri" panose="020F0502020204030204" pitchFamily="34" charset="0"/>
                        </a:rPr>
                        <a:t>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19047">
                <a:tc gridSpan="2">
                  <a:txBody>
                    <a:bodyPr/>
                    <a:lstStyle/>
                    <a:p>
                      <a:pPr algn="l" fontAlgn="b"/>
                      <a:r>
                        <a:rPr lang="nl-NL" sz="1400" b="1" i="0" u="none" strike="noStrike" dirty="0">
                          <a:solidFill>
                            <a:srgbClr val="366092"/>
                          </a:solidFill>
                          <a:effectLst/>
                          <a:latin typeface="Calibri" panose="020F0502020204030204" pitchFamily="34" charset="0"/>
                        </a:rPr>
                        <a:t>Kasstroom inzake financieringsactiviteiten</a:t>
                      </a:r>
                    </a:p>
                  </a:txBody>
                  <a:tcPr marL="5638" marR="5638" marT="5640"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hMerge="1">
                  <a:txBody>
                    <a:bodyPr/>
                    <a:lstStyle/>
                    <a:p>
                      <a:endParaRPr lang="nl-NL"/>
                    </a:p>
                  </a:txBody>
                  <a:tcPr/>
                </a:tc>
                <a:tc>
                  <a:txBody>
                    <a:bodyPr/>
                    <a:lstStyle/>
                    <a:p>
                      <a:pPr algn="l" fontAlgn="b"/>
                      <a:r>
                        <a:rPr lang="nl-NL" sz="1400" b="0" i="0" u="none" strike="noStrike">
                          <a:effectLst/>
                          <a:latin typeface="Calibri" panose="020F0502020204030204" pitchFamily="34" charset="0"/>
                        </a:rPr>
                        <a:t>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r>
                        <a:rPr lang="nl-NL" sz="1400" b="1" i="0" u="none" strike="noStrike" dirty="0">
                          <a:solidFill>
                            <a:srgbClr val="808080"/>
                          </a:solidFill>
                          <a:effectLst/>
                          <a:latin typeface="Calibri" panose="020F0502020204030204" pitchFamily="34" charset="0"/>
                        </a:rPr>
                        <a:t>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nl-NL" sz="1400" b="1" i="0" u="none" strike="noStrike" dirty="0">
                          <a:effectLst/>
                          <a:latin typeface="Calibri" panose="020F0502020204030204" pitchFamily="34" charset="0"/>
                        </a:rPr>
                        <a:t>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r>
              <a:tr h="219047">
                <a:tc>
                  <a:txBody>
                    <a:bodyPr/>
                    <a:lstStyle/>
                    <a:p>
                      <a:pPr algn="l" fontAlgn="b"/>
                      <a:r>
                        <a:rPr lang="nl-NL" sz="1400" b="0" i="0" u="none" strike="noStrike">
                          <a:effectLst/>
                          <a:latin typeface="Calibri" panose="020F0502020204030204" pitchFamily="34" charset="0"/>
                        </a:rPr>
                        <a:t> </a:t>
                      </a:r>
                    </a:p>
                  </a:txBody>
                  <a:tcPr marL="5638" marR="5638" marT="5640" marB="0" anchor="b">
                    <a:lnL>
                      <a:noFill/>
                    </a:lnL>
                    <a:lnR>
                      <a:noFill/>
                    </a:lnR>
                    <a:lnT>
                      <a:noFill/>
                    </a:lnT>
                    <a:lnB>
                      <a:noFill/>
                    </a:lnB>
                    <a:solidFill>
                      <a:srgbClr val="FFFFFF"/>
                    </a:solidFill>
                  </a:tcPr>
                </a:tc>
                <a:tc>
                  <a:txBody>
                    <a:bodyPr/>
                    <a:lstStyle/>
                    <a:p>
                      <a:pPr algn="l" fontAlgn="b"/>
                      <a:r>
                        <a:rPr lang="nl-NL" sz="1400" b="0" i="0" u="none" strike="noStrike" dirty="0">
                          <a:solidFill>
                            <a:srgbClr val="366092"/>
                          </a:solidFill>
                          <a:effectLst/>
                          <a:latin typeface="Calibri" panose="020F0502020204030204" pitchFamily="34" charset="0"/>
                        </a:rPr>
                        <a:t>Mutaties </a:t>
                      </a:r>
                      <a:r>
                        <a:rPr lang="nl-NL" sz="1400" b="0" i="0" u="none" strike="noStrike" dirty="0" smtClean="0">
                          <a:solidFill>
                            <a:srgbClr val="366092"/>
                          </a:solidFill>
                          <a:effectLst/>
                          <a:latin typeface="Calibri" panose="020F0502020204030204" pitchFamily="34" charset="0"/>
                        </a:rPr>
                        <a:t>bankleningen</a:t>
                      </a:r>
                      <a:r>
                        <a:rPr lang="nl-NL" sz="1400" b="0" i="0" u="none" strike="noStrike" baseline="0" dirty="0" smtClean="0">
                          <a:solidFill>
                            <a:srgbClr val="366092"/>
                          </a:solidFill>
                          <a:effectLst/>
                          <a:latin typeface="Calibri" panose="020F0502020204030204" pitchFamily="34" charset="0"/>
                        </a:rPr>
                        <a:t> en bankkredieten</a:t>
                      </a:r>
                      <a:endParaRPr lang="nl-NL" sz="1400" b="0" i="0" u="none" strike="noStrike" dirty="0">
                        <a:solidFill>
                          <a:srgbClr val="366092"/>
                        </a:solidFill>
                        <a:effectLst/>
                        <a:latin typeface="Calibri" panose="020F0502020204030204" pitchFamily="34" charset="0"/>
                      </a:endParaRPr>
                    </a:p>
                  </a:txBody>
                  <a:tcPr marL="5638" marR="5638" marT="564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400" b="0" i="0" u="none" strike="noStrike">
                          <a:solidFill>
                            <a:srgbClr val="538DD5"/>
                          </a:solidFill>
                          <a:effectLst/>
                          <a:latin typeface="Calibri" panose="020F0502020204030204" pitchFamily="34" charset="0"/>
                        </a:rPr>
                        <a:t>(46,8)</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nl-NL" sz="1400" b="0" i="0" u="none" strike="noStrike" dirty="0">
                          <a:solidFill>
                            <a:srgbClr val="808080"/>
                          </a:solidFill>
                          <a:effectLst/>
                          <a:latin typeface="Calibri" panose="020F0502020204030204" pitchFamily="34" charset="0"/>
                        </a:rPr>
                        <a:t>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400" b="0" i="0" u="none" strike="noStrike" dirty="0">
                          <a:solidFill>
                            <a:srgbClr val="1F497D"/>
                          </a:solidFill>
                          <a:effectLst/>
                          <a:latin typeface="Calibri" panose="020F0502020204030204" pitchFamily="34" charset="0"/>
                        </a:rPr>
                        <a:t>3,0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19047">
                <a:tc>
                  <a:txBody>
                    <a:bodyPr/>
                    <a:lstStyle/>
                    <a:p>
                      <a:pPr algn="l" fontAlgn="b"/>
                      <a:r>
                        <a:rPr lang="nl-NL" sz="1400" b="0" i="0" u="none" strike="noStrike">
                          <a:effectLst/>
                          <a:latin typeface="Calibri" panose="020F0502020204030204" pitchFamily="34" charset="0"/>
                        </a:rPr>
                        <a:t> </a:t>
                      </a:r>
                    </a:p>
                  </a:txBody>
                  <a:tcPr marL="5638" marR="5638" marT="5640" marB="0" anchor="b">
                    <a:lnL>
                      <a:noFill/>
                    </a:lnL>
                    <a:lnR>
                      <a:noFill/>
                    </a:lnR>
                    <a:lnT>
                      <a:noFill/>
                    </a:lnT>
                    <a:lnB>
                      <a:noFill/>
                    </a:lnB>
                    <a:solidFill>
                      <a:srgbClr val="FFFFFF"/>
                    </a:solidFill>
                  </a:tcPr>
                </a:tc>
                <a:tc>
                  <a:txBody>
                    <a:bodyPr/>
                    <a:lstStyle/>
                    <a:p>
                      <a:pPr algn="l" fontAlgn="b"/>
                      <a:r>
                        <a:rPr lang="nl-NL" sz="1400" b="0" i="0" u="none" strike="noStrike" dirty="0">
                          <a:solidFill>
                            <a:srgbClr val="366092"/>
                          </a:solidFill>
                          <a:effectLst/>
                          <a:latin typeface="Calibri" panose="020F0502020204030204" pitchFamily="34" charset="0"/>
                        </a:rPr>
                        <a:t>Aandelen- en optieregelingen</a:t>
                      </a:r>
                    </a:p>
                  </a:txBody>
                  <a:tcPr marL="5638" marR="5638" marT="5640"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b"/>
                      <a:r>
                        <a:rPr lang="nl-NL" sz="1400" b="0" i="0" u="none" strike="noStrike">
                          <a:solidFill>
                            <a:srgbClr val="538DD5"/>
                          </a:solidFill>
                          <a:effectLst/>
                          <a:latin typeface="Calibri" panose="020F0502020204030204" pitchFamily="34" charset="0"/>
                        </a:rPr>
                        <a:t>(0,1)</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r>
                        <a:rPr lang="nl-NL" sz="1400" b="0" i="0" u="none" strike="noStrike" dirty="0">
                          <a:solidFill>
                            <a:srgbClr val="808080"/>
                          </a:solidFill>
                          <a:effectLst/>
                          <a:latin typeface="Calibri" panose="020F0502020204030204" pitchFamily="34" charset="0"/>
                        </a:rPr>
                        <a:t>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400" b="0" i="0" u="none" strike="noStrike" dirty="0">
                          <a:solidFill>
                            <a:srgbClr val="1F497D"/>
                          </a:solidFill>
                          <a:effectLst/>
                          <a:latin typeface="Calibri" panose="020F0502020204030204" pitchFamily="34" charset="0"/>
                        </a:rPr>
                        <a:t>(0,0)</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r>
              <a:tr h="219047">
                <a:tc>
                  <a:txBody>
                    <a:bodyPr/>
                    <a:lstStyle/>
                    <a:p>
                      <a:pPr algn="l" fontAlgn="b"/>
                      <a:r>
                        <a:rPr lang="nl-NL" sz="1400" b="0" i="0" u="none" strike="noStrike">
                          <a:effectLst/>
                          <a:latin typeface="Calibri" panose="020F0502020204030204" pitchFamily="34" charset="0"/>
                        </a:rPr>
                        <a:t> </a:t>
                      </a:r>
                    </a:p>
                  </a:txBody>
                  <a:tcPr marL="5638" marR="5638" marT="5640" marB="0" anchor="b">
                    <a:lnL>
                      <a:noFill/>
                    </a:lnL>
                    <a:lnR>
                      <a:noFill/>
                    </a:lnR>
                    <a:lnT>
                      <a:noFill/>
                    </a:lnT>
                    <a:lnB>
                      <a:noFill/>
                    </a:lnB>
                    <a:solidFill>
                      <a:srgbClr val="FFFFFF"/>
                    </a:solidFill>
                  </a:tcPr>
                </a:tc>
                <a:tc>
                  <a:txBody>
                    <a:bodyPr/>
                    <a:lstStyle/>
                    <a:p>
                      <a:pPr algn="l" fontAlgn="b"/>
                      <a:r>
                        <a:rPr lang="nl-NL" sz="1400" b="0" i="0" u="none" strike="noStrike" dirty="0">
                          <a:solidFill>
                            <a:srgbClr val="366092"/>
                          </a:solidFill>
                          <a:effectLst/>
                          <a:latin typeface="Calibri" panose="020F0502020204030204" pitchFamily="34" charset="0"/>
                        </a:rPr>
                        <a:t>Dividenduitkeringen</a:t>
                      </a:r>
                    </a:p>
                  </a:txBody>
                  <a:tcPr marL="5638" marR="5638" marT="564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400" b="0" i="0" u="none" strike="noStrike">
                          <a:solidFill>
                            <a:srgbClr val="538DD5"/>
                          </a:solidFill>
                          <a:effectLst/>
                          <a:latin typeface="Calibri" panose="020F0502020204030204" pitchFamily="34" charset="0"/>
                        </a:rPr>
                        <a:t>(7,2)</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nl-NL" sz="1400" b="0" i="0" u="none" strike="noStrike" dirty="0">
                          <a:solidFill>
                            <a:srgbClr val="808080"/>
                          </a:solidFill>
                          <a:effectLst/>
                          <a:latin typeface="Calibri" panose="020F0502020204030204" pitchFamily="34" charset="0"/>
                        </a:rPr>
                        <a:t>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400" b="0" i="0" u="none" strike="noStrike" dirty="0">
                          <a:solidFill>
                            <a:srgbClr val="1F497D"/>
                          </a:solidFill>
                          <a:effectLst/>
                          <a:latin typeface="Calibri" panose="020F0502020204030204" pitchFamily="34" charset="0"/>
                        </a:rPr>
                        <a:t>(8,7)</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19047">
                <a:tc gridSpan="2">
                  <a:txBody>
                    <a:bodyPr/>
                    <a:lstStyle/>
                    <a:p>
                      <a:pPr algn="l" fontAlgn="b"/>
                      <a:r>
                        <a:rPr lang="nl-NL" sz="1400" b="1" i="0" u="none" strike="noStrike" dirty="0">
                          <a:solidFill>
                            <a:srgbClr val="366092"/>
                          </a:solidFill>
                          <a:effectLst/>
                          <a:latin typeface="Calibri" panose="020F0502020204030204" pitchFamily="34" charset="0"/>
                        </a:rPr>
                        <a:t>Netto kasstroom uit financieringsactiviteiten</a:t>
                      </a:r>
                    </a:p>
                  </a:txBody>
                  <a:tcPr marL="5638" marR="5638" marT="5640"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hMerge="1">
                  <a:txBody>
                    <a:bodyPr/>
                    <a:lstStyle/>
                    <a:p>
                      <a:endParaRPr lang="nl-NL"/>
                    </a:p>
                  </a:txBody>
                  <a:tcPr/>
                </a:tc>
                <a:tc>
                  <a:txBody>
                    <a:bodyPr/>
                    <a:lstStyle/>
                    <a:p>
                      <a:pPr algn="ctr" fontAlgn="b"/>
                      <a:r>
                        <a:rPr lang="nl-NL" sz="1400" b="1" i="0" u="none" strike="noStrike">
                          <a:solidFill>
                            <a:srgbClr val="538DD5"/>
                          </a:solidFill>
                          <a:effectLst/>
                          <a:latin typeface="Calibri" panose="020F0502020204030204" pitchFamily="34" charset="0"/>
                        </a:rPr>
                        <a:t>(54,1)</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r>
                        <a:rPr lang="nl-NL" sz="1400" b="1" i="0" u="none" strike="noStrike" dirty="0">
                          <a:solidFill>
                            <a:srgbClr val="808080"/>
                          </a:solidFill>
                          <a:effectLst/>
                          <a:latin typeface="Calibri" panose="020F0502020204030204" pitchFamily="34" charset="0"/>
                        </a:rPr>
                        <a:t>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400" b="1" i="0" u="none" strike="noStrike" dirty="0">
                          <a:solidFill>
                            <a:srgbClr val="1F497D"/>
                          </a:solidFill>
                          <a:effectLst/>
                          <a:latin typeface="Calibri" panose="020F0502020204030204" pitchFamily="34" charset="0"/>
                        </a:rPr>
                        <a:t>(5,7)</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r>
              <a:tr h="219047">
                <a:tc>
                  <a:txBody>
                    <a:bodyPr/>
                    <a:lstStyle/>
                    <a:p>
                      <a:pPr algn="l" fontAlgn="b"/>
                      <a:r>
                        <a:rPr lang="nl-NL" sz="1400" b="0" i="0" u="none" strike="noStrike">
                          <a:effectLst/>
                          <a:latin typeface="Calibri" panose="020F0502020204030204" pitchFamily="34" charset="0"/>
                        </a:rPr>
                        <a:t> </a:t>
                      </a:r>
                    </a:p>
                  </a:txBody>
                  <a:tcPr marL="5638" marR="5638" marT="5640" marB="0" anchor="b">
                    <a:lnL>
                      <a:noFill/>
                    </a:lnL>
                    <a:lnR>
                      <a:noFill/>
                    </a:lnR>
                    <a:lnT>
                      <a:noFill/>
                    </a:lnT>
                    <a:lnB>
                      <a:noFill/>
                    </a:lnB>
                    <a:solidFill>
                      <a:srgbClr val="FFFFFF"/>
                    </a:solidFill>
                  </a:tcPr>
                </a:tc>
                <a:tc>
                  <a:txBody>
                    <a:bodyPr/>
                    <a:lstStyle/>
                    <a:p>
                      <a:pPr algn="l" fontAlgn="b"/>
                      <a:r>
                        <a:rPr lang="nl-NL" sz="1400" b="0" i="0" u="none" strike="noStrike">
                          <a:effectLst/>
                          <a:latin typeface="Calibri" panose="020F0502020204030204" pitchFamily="34" charset="0"/>
                        </a:rPr>
                        <a:t> </a:t>
                      </a:r>
                    </a:p>
                  </a:txBody>
                  <a:tcPr marL="5638" marR="5638" marT="564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nl-NL" sz="1400" b="0" i="0" u="none" strike="noStrike" dirty="0">
                          <a:effectLst/>
                          <a:latin typeface="Calibri" panose="020F0502020204030204" pitchFamily="34" charset="0"/>
                        </a:rPr>
                        <a:t>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nl-NL" sz="1400" b="0" i="0" u="none" strike="noStrike" dirty="0">
                          <a:effectLst/>
                          <a:latin typeface="Calibri" panose="020F0502020204030204" pitchFamily="34" charset="0"/>
                        </a:rPr>
                        <a:t>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nl-NL" sz="1400" b="0" i="0" u="none" strike="noStrike" dirty="0">
                          <a:effectLst/>
                          <a:latin typeface="Calibri" panose="020F0502020204030204" pitchFamily="34" charset="0"/>
                        </a:rPr>
                        <a:t>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19047">
                <a:tc gridSpan="2">
                  <a:txBody>
                    <a:bodyPr/>
                    <a:lstStyle/>
                    <a:p>
                      <a:pPr algn="l" fontAlgn="b"/>
                      <a:r>
                        <a:rPr lang="nl-NL" sz="1400" b="1" i="0" u="none" strike="noStrike" dirty="0">
                          <a:solidFill>
                            <a:srgbClr val="366092"/>
                          </a:solidFill>
                          <a:effectLst/>
                          <a:latin typeface="Calibri" panose="020F0502020204030204" pitchFamily="34" charset="0"/>
                        </a:rPr>
                        <a:t>Netto kasstroom</a:t>
                      </a:r>
                    </a:p>
                  </a:txBody>
                  <a:tcPr marL="5638" marR="5638" marT="5640"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hMerge="1">
                  <a:txBody>
                    <a:bodyPr/>
                    <a:lstStyle/>
                    <a:p>
                      <a:endParaRPr lang="nl-NL"/>
                    </a:p>
                  </a:txBody>
                  <a:tcPr/>
                </a:tc>
                <a:tc>
                  <a:txBody>
                    <a:bodyPr/>
                    <a:lstStyle/>
                    <a:p>
                      <a:pPr algn="ctr" fontAlgn="b"/>
                      <a:r>
                        <a:rPr lang="nl-NL" sz="1400" b="1" i="0" u="none" strike="noStrike" dirty="0" smtClean="0">
                          <a:solidFill>
                            <a:srgbClr val="538DD5"/>
                          </a:solidFill>
                          <a:effectLst/>
                          <a:latin typeface="Calibri" panose="020F0502020204030204" pitchFamily="34" charset="0"/>
                        </a:rPr>
                        <a:t>0,0</a:t>
                      </a:r>
                      <a:endParaRPr lang="nl-NL" sz="1400" b="1" i="0" u="none" strike="noStrike" dirty="0">
                        <a:solidFill>
                          <a:srgbClr val="538DD5"/>
                        </a:solidFill>
                        <a:effectLst/>
                        <a:latin typeface="Calibri" panose="020F0502020204030204" pitchFamily="34" charset="0"/>
                      </a:endParaRP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nl-NL" sz="1400" b="1" i="0" u="none" strike="noStrike" dirty="0">
                          <a:solidFill>
                            <a:srgbClr val="808080"/>
                          </a:solidFill>
                          <a:effectLst/>
                          <a:latin typeface="Calibri" panose="020F0502020204030204" pitchFamily="34" charset="0"/>
                        </a:rPr>
                        <a:t>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1400" b="1" i="0" u="none" strike="noStrike" dirty="0">
                          <a:solidFill>
                            <a:srgbClr val="1F497D"/>
                          </a:solidFill>
                          <a:effectLst/>
                          <a:latin typeface="Calibri" panose="020F0502020204030204" pitchFamily="34" charset="0"/>
                        </a:rPr>
                        <a:t>4,0 </a:t>
                      </a:r>
                    </a:p>
                  </a:txBody>
                  <a:tcPr marL="5638" marR="5638" marT="5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a:xfrm>
            <a:off x="881063" y="252413"/>
            <a:ext cx="8012112" cy="863600"/>
          </a:xfrm>
          <a:noFill/>
          <a:ln>
            <a:miter lim="800000"/>
            <a:headEnd/>
            <a:tailEnd/>
          </a:ln>
        </p:spPr>
        <p:txBody>
          <a:bodyPr/>
          <a:lstStyle/>
          <a:p>
            <a:r>
              <a:rPr lang="nl-NL" altLang="en-US" smtClean="0">
                <a:latin typeface="Calibri" pitchFamily="34" charset="0"/>
              </a:rPr>
              <a:t>Ratio’s</a:t>
            </a:r>
            <a:endParaRPr lang="en-US" altLang="en-US" smtClean="0">
              <a:latin typeface="Calibri" pitchFamily="34" charset="0"/>
            </a:endParaRPr>
          </a:p>
        </p:txBody>
      </p:sp>
      <p:sp>
        <p:nvSpPr>
          <p:cNvPr id="32771" name="Tijdelijke aanduiding voor datum 3"/>
          <p:cNvSpPr>
            <a:spLocks noGrp="1"/>
          </p:cNvSpPr>
          <p:nvPr>
            <p:ph type="dt" sz="quarter" idx="10"/>
          </p:nvPr>
        </p:nvSpPr>
        <p:spPr>
          <a:noFill/>
          <a:ln>
            <a:miter lim="800000"/>
            <a:headEnd/>
            <a:tailEnd/>
          </a:ln>
        </p:spPr>
        <p:txBody>
          <a:bodyPr/>
          <a:lstStyle/>
          <a:p>
            <a:r>
              <a:rPr lang="nl-NL" altLang="nl-NL" smtClean="0"/>
              <a:t>24 juli 2015</a:t>
            </a:r>
            <a:endParaRPr lang="en-US" altLang="nl-NL" smtClean="0"/>
          </a:p>
        </p:txBody>
      </p:sp>
      <p:sp>
        <p:nvSpPr>
          <p:cNvPr id="32772" name="Tijdelijke aanduiding voor voettekst 4"/>
          <p:cNvSpPr>
            <a:spLocks noGrp="1"/>
          </p:cNvSpPr>
          <p:nvPr>
            <p:ph type="ftr" sz="quarter" idx="11"/>
          </p:nvPr>
        </p:nvSpPr>
        <p:spPr>
          <a:noFill/>
          <a:ln>
            <a:miter lim="800000"/>
            <a:headEnd/>
            <a:tailEnd/>
          </a:ln>
        </p:spPr>
        <p:txBody>
          <a:bodyPr/>
          <a:lstStyle/>
          <a:p>
            <a:r>
              <a:rPr lang="en-US" altLang="en-US" smtClean="0">
                <a:latin typeface="Calibri" pitchFamily="34" charset="0"/>
                <a:ea typeface="ＭＳ Ｐゴシック" pitchFamily="34" charset="-128"/>
              </a:rPr>
              <a:t>Accell Group N.V. - Presentatie halfjaarcijfers 2015</a:t>
            </a:r>
          </a:p>
        </p:txBody>
      </p:sp>
      <p:sp>
        <p:nvSpPr>
          <p:cNvPr id="32773" name="Tijdelijke aanduiding voor dianummer 5"/>
          <p:cNvSpPr>
            <a:spLocks noGrp="1"/>
          </p:cNvSpPr>
          <p:nvPr>
            <p:ph type="sldNum" sz="quarter" idx="12"/>
          </p:nvPr>
        </p:nvSpPr>
        <p:spPr>
          <a:noFill/>
          <a:ln>
            <a:miter lim="800000"/>
            <a:headEnd/>
            <a:tailEnd/>
          </a:ln>
        </p:spPr>
        <p:txBody>
          <a:bodyPr/>
          <a:lstStyle/>
          <a:p>
            <a:fld id="{217C912C-7D7E-4158-B077-B0DE96F7A4A3}" type="slidenum">
              <a:rPr lang="en-US" altLang="nl-NL"/>
              <a:pPr/>
              <a:t>23</a:t>
            </a:fld>
            <a:endParaRPr lang="en-US" altLang="nl-NL"/>
          </a:p>
        </p:txBody>
      </p:sp>
      <p:graphicFrame>
        <p:nvGraphicFramePr>
          <p:cNvPr id="2" name="Tabel 1"/>
          <p:cNvGraphicFramePr>
            <a:graphicFrameLocks noGrp="1"/>
          </p:cNvGraphicFramePr>
          <p:nvPr/>
        </p:nvGraphicFramePr>
        <p:xfrm>
          <a:off x="971550" y="1308100"/>
          <a:ext cx="6480175" cy="3992564"/>
        </p:xfrm>
        <a:graphic>
          <a:graphicData uri="http://schemas.openxmlformats.org/drawingml/2006/table">
            <a:tbl>
              <a:tblPr/>
              <a:tblGrid>
                <a:gridCol w="4261922"/>
                <a:gridCol w="862654"/>
                <a:gridCol w="492945"/>
                <a:gridCol w="862654"/>
              </a:tblGrid>
              <a:tr h="282938">
                <a:tc>
                  <a:txBody>
                    <a:bodyPr/>
                    <a:lstStyle/>
                    <a:p>
                      <a:pPr algn="l" fontAlgn="b"/>
                      <a:r>
                        <a:rPr lang="en-US" sz="1600" b="0" i="0" u="none" strike="noStrike" dirty="0">
                          <a:effectLst/>
                          <a:latin typeface="Microsoft Sans Serif" panose="020B0604020202020204" pitchFamily="34" charset="0"/>
                        </a:rPr>
                        <a:t> </a:t>
                      </a:r>
                    </a:p>
                  </a:txBody>
                  <a:tcPr marL="9524" marR="9524" marT="9524"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400" b="1" i="0" u="none" strike="noStrike" dirty="0">
                          <a:solidFill>
                            <a:srgbClr val="538DD5"/>
                          </a:solidFill>
                          <a:effectLst/>
                          <a:latin typeface="Calibri" panose="020F0502020204030204" pitchFamily="34" charset="0"/>
                        </a:rPr>
                        <a:t>H1 2014</a:t>
                      </a:r>
                    </a:p>
                  </a:txBody>
                  <a:tcPr marL="9524" marR="9524"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en-US" sz="1400" b="1" i="0" u="none" strike="noStrike">
                          <a:solidFill>
                            <a:srgbClr val="366092"/>
                          </a:solidFill>
                          <a:effectLst/>
                          <a:latin typeface="Calibri" panose="020F0502020204030204" pitchFamily="34" charset="0"/>
                        </a:rPr>
                        <a:t> </a:t>
                      </a:r>
                    </a:p>
                  </a:txBody>
                  <a:tcPr marL="9524" marR="9524"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400" b="1" i="0" u="none" strike="noStrike">
                          <a:solidFill>
                            <a:srgbClr val="1F497D"/>
                          </a:solidFill>
                          <a:effectLst/>
                          <a:latin typeface="Calibri" panose="020F0502020204030204" pitchFamily="34" charset="0"/>
                        </a:rPr>
                        <a:t>H1 2015</a:t>
                      </a:r>
                    </a:p>
                  </a:txBody>
                  <a:tcPr marL="9524" marR="9524"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CE6F1"/>
                    </a:solidFill>
                  </a:tcPr>
                </a:tc>
              </a:tr>
              <a:tr h="282938">
                <a:tc>
                  <a:txBody>
                    <a:bodyPr/>
                    <a:lstStyle/>
                    <a:p>
                      <a:pPr algn="l" fontAlgn="b"/>
                      <a:r>
                        <a:rPr lang="en-US" sz="1600" b="0" i="0" u="none" strike="noStrike" dirty="0">
                          <a:effectLst/>
                          <a:latin typeface="Microsoft Sans Serif" panose="020B0604020202020204" pitchFamily="34" charset="0"/>
                        </a:rPr>
                        <a:t> </a:t>
                      </a:r>
                    </a:p>
                  </a:txBody>
                  <a:tcPr marL="9524" marR="9524" marT="9524"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600" b="0" i="0" u="none" strike="noStrike">
                          <a:solidFill>
                            <a:srgbClr val="808080"/>
                          </a:solidFill>
                          <a:effectLst/>
                          <a:latin typeface="Microsoft Sans Serif" panose="020B0604020202020204" pitchFamily="34" charset="0"/>
                        </a:rPr>
                        <a:t> </a:t>
                      </a:r>
                    </a:p>
                  </a:txBody>
                  <a:tcPr marL="9524" marR="9524"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600" b="0" i="0" u="none" strike="noStrike">
                          <a:effectLst/>
                          <a:latin typeface="Arial" panose="020B0604020202020204" pitchFamily="34" charset="0"/>
                        </a:rPr>
                        <a:t> </a:t>
                      </a:r>
                    </a:p>
                  </a:txBody>
                  <a:tcPr marL="9524" marR="9524"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600" b="0" i="0" u="none" strike="noStrike">
                          <a:effectLst/>
                          <a:latin typeface="Microsoft Sans Serif" panose="020B0604020202020204" pitchFamily="34" charset="0"/>
                        </a:rPr>
                        <a:t> </a:t>
                      </a:r>
                    </a:p>
                  </a:txBody>
                  <a:tcPr marL="9524" marR="9524"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335333">
                <a:tc>
                  <a:txBody>
                    <a:bodyPr/>
                    <a:lstStyle/>
                    <a:p>
                      <a:pPr algn="l" fontAlgn="b"/>
                      <a:r>
                        <a:rPr lang="en-US" sz="1600" b="0" i="0" u="none" strike="noStrike">
                          <a:solidFill>
                            <a:srgbClr val="366092"/>
                          </a:solidFill>
                          <a:effectLst/>
                          <a:latin typeface="Calibri" panose="020F0502020204030204" pitchFamily="34" charset="0"/>
                        </a:rPr>
                        <a:t>WPA</a:t>
                      </a:r>
                    </a:p>
                  </a:txBody>
                  <a:tcPr marL="9524" marR="9524" marT="9524"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r>
                        <a:rPr lang="en-US" sz="1600" b="0" i="0" u="none" strike="noStrike">
                          <a:solidFill>
                            <a:srgbClr val="538DD5"/>
                          </a:solidFill>
                          <a:effectLst/>
                          <a:latin typeface="Calibri" panose="020F0502020204030204" pitchFamily="34" charset="0"/>
                        </a:rPr>
                        <a:t>€ 1,12</a:t>
                      </a:r>
                    </a:p>
                  </a:txBody>
                  <a:tcPr marL="9524" marR="9524"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endParaRPr lang="en-US" sz="1400" b="0" i="0" u="none" strike="noStrike">
                        <a:solidFill>
                          <a:srgbClr val="808080"/>
                        </a:solidFill>
                        <a:effectLst/>
                        <a:latin typeface="Microsoft Sans Serif" panose="020B0604020202020204" pitchFamily="34" charset="0"/>
                      </a:endParaRPr>
                    </a:p>
                  </a:txBody>
                  <a:tcPr marL="9524" marR="9524"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a:solidFill>
                            <a:srgbClr val="1F497D"/>
                          </a:solidFill>
                          <a:effectLst/>
                          <a:latin typeface="Calibri" panose="020F0502020204030204" pitchFamily="34" charset="0"/>
                        </a:rPr>
                        <a:t>€ 1,28</a:t>
                      </a:r>
                    </a:p>
                  </a:txBody>
                  <a:tcPr marL="9524" marR="9524"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r>
              <a:tr h="282938">
                <a:tc>
                  <a:txBody>
                    <a:bodyPr/>
                    <a:lstStyle/>
                    <a:p>
                      <a:pPr algn="l" fontAlgn="b"/>
                      <a:r>
                        <a:rPr lang="en-US" sz="1600" b="0" i="0" u="none" strike="noStrike">
                          <a:effectLst/>
                          <a:latin typeface="Microsoft Sans Serif" panose="020B0604020202020204" pitchFamily="34" charset="0"/>
                        </a:rPr>
                        <a:t> </a:t>
                      </a:r>
                    </a:p>
                  </a:txBody>
                  <a:tcPr marL="9524" marR="9524" marT="9524"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600" b="0" i="0" u="none" strike="noStrike">
                          <a:solidFill>
                            <a:srgbClr val="808080"/>
                          </a:solidFill>
                          <a:effectLst/>
                          <a:latin typeface="Microsoft Sans Serif" panose="020B0604020202020204" pitchFamily="34" charset="0"/>
                        </a:rPr>
                        <a:t> </a:t>
                      </a:r>
                    </a:p>
                  </a:txBody>
                  <a:tcPr marL="9524" marR="9524"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600" b="0" i="0" u="none" strike="noStrike">
                          <a:effectLst/>
                          <a:latin typeface="Arial" panose="020B0604020202020204" pitchFamily="34" charset="0"/>
                        </a:rPr>
                        <a:t> </a:t>
                      </a:r>
                    </a:p>
                  </a:txBody>
                  <a:tcPr marL="9524" marR="9524"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600" b="0" i="0" u="none" strike="noStrike">
                          <a:effectLst/>
                          <a:latin typeface="Microsoft Sans Serif" panose="020B0604020202020204" pitchFamily="34" charset="0"/>
                        </a:rPr>
                        <a:t> </a:t>
                      </a:r>
                    </a:p>
                  </a:txBody>
                  <a:tcPr marL="9524" marR="9524"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335333">
                <a:tc>
                  <a:txBody>
                    <a:bodyPr/>
                    <a:lstStyle/>
                    <a:p>
                      <a:pPr algn="l" fontAlgn="b"/>
                      <a:r>
                        <a:rPr lang="en-US" sz="1600" b="0" i="0" u="none" strike="noStrike">
                          <a:solidFill>
                            <a:srgbClr val="366092"/>
                          </a:solidFill>
                          <a:effectLst/>
                          <a:latin typeface="Calibri" panose="020F0502020204030204" pitchFamily="34" charset="0"/>
                        </a:rPr>
                        <a:t>ROCE</a:t>
                      </a:r>
                    </a:p>
                  </a:txBody>
                  <a:tcPr marL="9524" marR="9524" marT="9524"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600" b="0" i="0" u="none" strike="noStrike">
                          <a:solidFill>
                            <a:srgbClr val="538DD5"/>
                          </a:solidFill>
                          <a:effectLst/>
                          <a:latin typeface="Calibri" panose="020F0502020204030204" pitchFamily="34" charset="0"/>
                        </a:rPr>
                        <a:t>9,3%</a:t>
                      </a:r>
                    </a:p>
                  </a:txBody>
                  <a:tcPr marL="9524" marR="9524"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400" b="0" i="0" u="none" strike="noStrike">
                          <a:solidFill>
                            <a:srgbClr val="808080"/>
                          </a:solidFill>
                          <a:effectLst/>
                          <a:latin typeface="Microsoft Sans Serif" panose="020B0604020202020204" pitchFamily="34" charset="0"/>
                        </a:rPr>
                        <a:t> </a:t>
                      </a:r>
                    </a:p>
                  </a:txBody>
                  <a:tcPr marL="9524" marR="9524"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600" b="0" i="0" u="none" strike="noStrike">
                          <a:solidFill>
                            <a:srgbClr val="1F497D"/>
                          </a:solidFill>
                          <a:effectLst/>
                          <a:latin typeface="Calibri" panose="020F0502020204030204" pitchFamily="34" charset="0"/>
                        </a:rPr>
                        <a:t>11,4%</a:t>
                      </a:r>
                    </a:p>
                  </a:txBody>
                  <a:tcPr marL="9524" marR="9524"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82938">
                <a:tc>
                  <a:txBody>
                    <a:bodyPr/>
                    <a:lstStyle/>
                    <a:p>
                      <a:pPr algn="l" fontAlgn="b"/>
                      <a:r>
                        <a:rPr lang="en-US" sz="1600" b="0" i="0" u="none" strike="noStrike">
                          <a:effectLst/>
                          <a:latin typeface="Microsoft Sans Serif" panose="020B0604020202020204" pitchFamily="34" charset="0"/>
                        </a:rPr>
                        <a:t> </a:t>
                      </a:r>
                    </a:p>
                  </a:txBody>
                  <a:tcPr marL="9524" marR="9524" marT="9524"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600" b="0" i="0" u="none" strike="noStrike">
                          <a:solidFill>
                            <a:srgbClr val="808080"/>
                          </a:solidFill>
                          <a:effectLst/>
                          <a:latin typeface="Microsoft Sans Serif" panose="020B0604020202020204" pitchFamily="34" charset="0"/>
                        </a:rPr>
                        <a:t> </a:t>
                      </a:r>
                    </a:p>
                  </a:txBody>
                  <a:tcPr marL="9524" marR="9524"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600" b="0" i="0" u="none" strike="noStrike">
                          <a:effectLst/>
                          <a:latin typeface="Arial" panose="020B0604020202020204" pitchFamily="34" charset="0"/>
                        </a:rPr>
                        <a:t> </a:t>
                      </a:r>
                    </a:p>
                  </a:txBody>
                  <a:tcPr marL="9524" marR="9524"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600" b="0" i="0" u="none" strike="noStrike">
                          <a:effectLst/>
                          <a:latin typeface="Microsoft Sans Serif" panose="020B0604020202020204" pitchFamily="34" charset="0"/>
                        </a:rPr>
                        <a:t> </a:t>
                      </a:r>
                    </a:p>
                  </a:txBody>
                  <a:tcPr marL="9524" marR="9524"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335333">
                <a:tc>
                  <a:txBody>
                    <a:bodyPr/>
                    <a:lstStyle/>
                    <a:p>
                      <a:pPr algn="l" fontAlgn="b"/>
                      <a:r>
                        <a:rPr lang="en-US" sz="1600" b="0" i="0" u="none" strike="noStrike">
                          <a:solidFill>
                            <a:srgbClr val="366092"/>
                          </a:solidFill>
                          <a:effectLst/>
                          <a:latin typeface="Calibri" panose="020F0502020204030204" pitchFamily="34" charset="0"/>
                        </a:rPr>
                        <a:t>Bedrijfsresultaat / Omzet</a:t>
                      </a:r>
                    </a:p>
                  </a:txBody>
                  <a:tcPr marL="9524" marR="9524" marT="9524"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r>
                        <a:rPr lang="en-US" sz="1600" b="0" i="0" u="none" strike="noStrike" dirty="0" smtClean="0">
                          <a:solidFill>
                            <a:srgbClr val="538DD5"/>
                          </a:solidFill>
                          <a:effectLst/>
                          <a:latin typeface="Calibri" panose="020F0502020204030204" pitchFamily="34" charset="0"/>
                        </a:rPr>
                        <a:t>7,5%</a:t>
                      </a:r>
                      <a:endParaRPr lang="en-US" sz="1600" b="0" i="0" u="none" strike="noStrike" dirty="0">
                        <a:solidFill>
                          <a:srgbClr val="538DD5"/>
                        </a:solidFill>
                        <a:effectLst/>
                        <a:latin typeface="Calibri" panose="020F0502020204030204" pitchFamily="34" charset="0"/>
                      </a:endParaRPr>
                    </a:p>
                  </a:txBody>
                  <a:tcPr marL="9524" marR="9524"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b"/>
                      <a:endParaRPr lang="en-US" sz="1400" b="0" i="0" u="none" strike="noStrike">
                        <a:solidFill>
                          <a:srgbClr val="808080"/>
                        </a:solidFill>
                        <a:effectLst/>
                        <a:latin typeface="Microsoft Sans Serif" panose="020B0604020202020204" pitchFamily="34" charset="0"/>
                      </a:endParaRPr>
                    </a:p>
                  </a:txBody>
                  <a:tcPr marL="9524" marR="9524"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600" b="0" i="0" u="none" strike="noStrike" dirty="0" smtClean="0">
                          <a:solidFill>
                            <a:srgbClr val="1F497D"/>
                          </a:solidFill>
                          <a:effectLst/>
                          <a:latin typeface="Calibri" panose="020F0502020204030204" pitchFamily="34" charset="0"/>
                        </a:rPr>
                        <a:t>8,6%</a:t>
                      </a:r>
                      <a:endParaRPr lang="en-US" sz="1600" b="0" i="0" u="none" strike="noStrike" dirty="0">
                        <a:solidFill>
                          <a:srgbClr val="1F497D"/>
                        </a:solidFill>
                        <a:effectLst/>
                        <a:latin typeface="Calibri" panose="020F0502020204030204" pitchFamily="34" charset="0"/>
                      </a:endParaRPr>
                    </a:p>
                  </a:txBody>
                  <a:tcPr marL="9524" marR="9524"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r>
              <a:tr h="282938">
                <a:tc>
                  <a:txBody>
                    <a:bodyPr/>
                    <a:lstStyle/>
                    <a:p>
                      <a:pPr algn="l" fontAlgn="b"/>
                      <a:r>
                        <a:rPr lang="en-US" sz="1600" b="0" i="0" u="none" strike="noStrike">
                          <a:effectLst/>
                          <a:latin typeface="Microsoft Sans Serif" panose="020B0604020202020204" pitchFamily="34" charset="0"/>
                        </a:rPr>
                        <a:t> </a:t>
                      </a:r>
                    </a:p>
                  </a:txBody>
                  <a:tcPr marL="9524" marR="9524" marT="9524"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600" b="0" i="0" u="none" strike="noStrike">
                          <a:solidFill>
                            <a:srgbClr val="808080"/>
                          </a:solidFill>
                          <a:effectLst/>
                          <a:latin typeface="Microsoft Sans Serif" panose="020B0604020202020204" pitchFamily="34" charset="0"/>
                        </a:rPr>
                        <a:t> </a:t>
                      </a:r>
                    </a:p>
                  </a:txBody>
                  <a:tcPr marL="9524" marR="9524"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600" b="0" i="0" u="none" strike="noStrike">
                          <a:effectLst/>
                          <a:latin typeface="Arial" panose="020B0604020202020204" pitchFamily="34" charset="0"/>
                        </a:rPr>
                        <a:t> </a:t>
                      </a:r>
                    </a:p>
                  </a:txBody>
                  <a:tcPr marL="9524" marR="9524"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600" b="0" i="0" u="none" strike="noStrike">
                          <a:effectLst/>
                          <a:latin typeface="Microsoft Sans Serif" panose="020B0604020202020204" pitchFamily="34" charset="0"/>
                        </a:rPr>
                        <a:t> </a:t>
                      </a:r>
                    </a:p>
                  </a:txBody>
                  <a:tcPr marL="9524" marR="9524"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335333">
                <a:tc>
                  <a:txBody>
                    <a:bodyPr/>
                    <a:lstStyle/>
                    <a:p>
                      <a:pPr algn="l" fontAlgn="b"/>
                      <a:r>
                        <a:rPr lang="en-US" sz="1600" b="0" i="0" u="none" strike="noStrike">
                          <a:solidFill>
                            <a:srgbClr val="366092"/>
                          </a:solidFill>
                          <a:effectLst/>
                          <a:latin typeface="Calibri" panose="020F0502020204030204" pitchFamily="34" charset="0"/>
                        </a:rPr>
                        <a:t>Solvabiliteit</a:t>
                      </a:r>
                    </a:p>
                  </a:txBody>
                  <a:tcPr marL="9524" marR="9524" marT="9524"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600" b="0" i="0" u="none" strike="noStrike" dirty="0">
                          <a:solidFill>
                            <a:srgbClr val="538DD5"/>
                          </a:solidFill>
                          <a:effectLst/>
                          <a:latin typeface="Calibri" panose="020F0502020204030204" pitchFamily="34" charset="0"/>
                        </a:rPr>
                        <a:t>44,3%</a:t>
                      </a:r>
                    </a:p>
                  </a:txBody>
                  <a:tcPr marL="9524" marR="9524"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400" b="0" i="0" u="none" strike="noStrike">
                          <a:solidFill>
                            <a:srgbClr val="808080"/>
                          </a:solidFill>
                          <a:effectLst/>
                          <a:latin typeface="Microsoft Sans Serif" panose="020B0604020202020204" pitchFamily="34" charset="0"/>
                        </a:rPr>
                        <a:t> </a:t>
                      </a:r>
                    </a:p>
                  </a:txBody>
                  <a:tcPr marL="9524" marR="9524"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600" b="0" i="0" u="none" strike="noStrike">
                          <a:solidFill>
                            <a:srgbClr val="1F497D"/>
                          </a:solidFill>
                          <a:effectLst/>
                          <a:latin typeface="Calibri" panose="020F0502020204030204" pitchFamily="34" charset="0"/>
                        </a:rPr>
                        <a:t>45,1%</a:t>
                      </a:r>
                    </a:p>
                  </a:txBody>
                  <a:tcPr marL="9524" marR="9524"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282938">
                <a:tc>
                  <a:txBody>
                    <a:bodyPr/>
                    <a:lstStyle/>
                    <a:p>
                      <a:pPr algn="l" fontAlgn="b"/>
                      <a:r>
                        <a:rPr lang="en-US" sz="1600" b="0" i="0" u="none" strike="noStrike">
                          <a:effectLst/>
                          <a:latin typeface="Microsoft Sans Serif" panose="020B0604020202020204" pitchFamily="34" charset="0"/>
                        </a:rPr>
                        <a:t> </a:t>
                      </a:r>
                    </a:p>
                  </a:txBody>
                  <a:tcPr marL="9524" marR="9524" marT="9524"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600" b="0" i="0" u="none" strike="noStrike">
                          <a:solidFill>
                            <a:srgbClr val="808080"/>
                          </a:solidFill>
                          <a:effectLst/>
                          <a:latin typeface="Microsoft Sans Serif" panose="020B0604020202020204" pitchFamily="34" charset="0"/>
                        </a:rPr>
                        <a:t> </a:t>
                      </a:r>
                    </a:p>
                  </a:txBody>
                  <a:tcPr marL="9524" marR="9524"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600" b="0" i="0" u="none" strike="noStrike">
                          <a:effectLst/>
                          <a:latin typeface="Arial" panose="020B0604020202020204" pitchFamily="34" charset="0"/>
                        </a:rPr>
                        <a:t> </a:t>
                      </a:r>
                    </a:p>
                  </a:txBody>
                  <a:tcPr marL="9524" marR="9524"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600" b="0" i="0" u="none" strike="noStrike">
                          <a:effectLst/>
                          <a:latin typeface="Microsoft Sans Serif" panose="020B0604020202020204" pitchFamily="34" charset="0"/>
                        </a:rPr>
                        <a:t> </a:t>
                      </a:r>
                    </a:p>
                  </a:txBody>
                  <a:tcPr marL="9524" marR="9524"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335333">
                <a:tc>
                  <a:txBody>
                    <a:bodyPr/>
                    <a:lstStyle/>
                    <a:p>
                      <a:pPr algn="l" fontAlgn="b"/>
                      <a:r>
                        <a:rPr lang="en-US" sz="1600" b="0" i="0" u="none" strike="noStrike" dirty="0" err="1" smtClean="0">
                          <a:solidFill>
                            <a:srgbClr val="366092"/>
                          </a:solidFill>
                          <a:effectLst/>
                          <a:latin typeface="Calibri" panose="020F0502020204030204" pitchFamily="34" charset="0"/>
                        </a:rPr>
                        <a:t>Netto</a:t>
                      </a:r>
                      <a:r>
                        <a:rPr lang="en-US" sz="1600" b="0" i="0" u="none" strike="noStrike" dirty="0" smtClean="0">
                          <a:solidFill>
                            <a:srgbClr val="366092"/>
                          </a:solidFill>
                          <a:effectLst/>
                          <a:latin typeface="Calibri" panose="020F0502020204030204" pitchFamily="34" charset="0"/>
                        </a:rPr>
                        <a:t> </a:t>
                      </a:r>
                      <a:r>
                        <a:rPr lang="en-US" sz="1600" b="0" i="0" u="none" strike="noStrike" dirty="0" err="1" smtClean="0">
                          <a:solidFill>
                            <a:srgbClr val="366092"/>
                          </a:solidFill>
                          <a:effectLst/>
                          <a:latin typeface="Calibri" panose="020F0502020204030204" pitchFamily="34" charset="0"/>
                        </a:rPr>
                        <a:t>schuld</a:t>
                      </a:r>
                      <a:r>
                        <a:rPr lang="en-US" sz="1600" b="0" i="0" u="none" strike="noStrike" dirty="0" smtClean="0">
                          <a:solidFill>
                            <a:srgbClr val="366092"/>
                          </a:solidFill>
                          <a:effectLst/>
                          <a:latin typeface="Calibri" panose="020F0502020204030204" pitchFamily="34" charset="0"/>
                        </a:rPr>
                        <a:t> </a:t>
                      </a:r>
                      <a:r>
                        <a:rPr lang="en-US" sz="1600" b="0" i="0" u="none" strike="noStrike" dirty="0">
                          <a:solidFill>
                            <a:srgbClr val="366092"/>
                          </a:solidFill>
                          <a:effectLst/>
                          <a:latin typeface="Calibri" panose="020F0502020204030204" pitchFamily="34" charset="0"/>
                        </a:rPr>
                        <a:t>/ EBITDA</a:t>
                      </a:r>
                    </a:p>
                  </a:txBody>
                  <a:tcPr marL="9524" marR="9524" marT="9524" marB="0" anchor="b">
                    <a:lnL>
                      <a:noFill/>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r" fontAlgn="ctr"/>
                      <a:r>
                        <a:rPr lang="en-US" sz="1600" b="0" i="0" u="none" strike="noStrike">
                          <a:solidFill>
                            <a:srgbClr val="538DD5"/>
                          </a:solidFill>
                          <a:effectLst/>
                          <a:latin typeface="Calibri" panose="020F0502020204030204" pitchFamily="34" charset="0"/>
                        </a:rPr>
                        <a:t>         2,8 </a:t>
                      </a:r>
                    </a:p>
                  </a:txBody>
                  <a:tcPr marL="9524" marR="9524"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c>
                  <a:txBody>
                    <a:bodyPr/>
                    <a:lstStyle/>
                    <a:p>
                      <a:pPr algn="ctr" fontAlgn="ctr"/>
                      <a:endParaRPr lang="en-US" sz="1400" b="0" i="0" u="none" strike="noStrike">
                        <a:solidFill>
                          <a:srgbClr val="808080"/>
                        </a:solidFill>
                        <a:effectLst/>
                        <a:latin typeface="Microsoft Sans Serif" panose="020B0604020202020204" pitchFamily="34" charset="0"/>
                      </a:endParaRPr>
                    </a:p>
                  </a:txBody>
                  <a:tcPr marL="9524" marR="9524"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600" b="0" i="0" u="none" strike="noStrike" dirty="0">
                          <a:solidFill>
                            <a:srgbClr val="1F497D"/>
                          </a:solidFill>
                          <a:effectLst/>
                          <a:latin typeface="Calibri" panose="020F0502020204030204" pitchFamily="34" charset="0"/>
                        </a:rPr>
                        <a:t>         2,5 </a:t>
                      </a:r>
                    </a:p>
                  </a:txBody>
                  <a:tcPr marL="9524" marR="9524"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CE6F1"/>
                    </a:solidFill>
                  </a:tcPr>
                </a:tc>
              </a:tr>
              <a:tr h="282938">
                <a:tc>
                  <a:txBody>
                    <a:bodyPr/>
                    <a:lstStyle/>
                    <a:p>
                      <a:pPr algn="l" fontAlgn="b"/>
                      <a:r>
                        <a:rPr lang="en-US" sz="1600" b="0" i="0" u="none" strike="noStrike">
                          <a:effectLst/>
                          <a:latin typeface="Microsoft Sans Serif" panose="020B0604020202020204" pitchFamily="34" charset="0"/>
                        </a:rPr>
                        <a:t> </a:t>
                      </a:r>
                    </a:p>
                  </a:txBody>
                  <a:tcPr marL="9524" marR="9524" marT="9524"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600" b="0" i="0" u="none" strike="noStrike">
                          <a:solidFill>
                            <a:srgbClr val="808080"/>
                          </a:solidFill>
                          <a:effectLst/>
                          <a:latin typeface="Microsoft Sans Serif" panose="020B0604020202020204" pitchFamily="34" charset="0"/>
                        </a:rPr>
                        <a:t> </a:t>
                      </a:r>
                    </a:p>
                  </a:txBody>
                  <a:tcPr marL="9524" marR="9524"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600" b="0" i="0" u="none" strike="noStrike">
                          <a:effectLst/>
                          <a:latin typeface="Arial" panose="020B0604020202020204" pitchFamily="34" charset="0"/>
                        </a:rPr>
                        <a:t> </a:t>
                      </a:r>
                    </a:p>
                  </a:txBody>
                  <a:tcPr marL="9524" marR="9524"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600" b="0" i="0" u="none" strike="noStrike">
                          <a:effectLst/>
                          <a:latin typeface="Microsoft Sans Serif" panose="020B0604020202020204" pitchFamily="34" charset="0"/>
                        </a:rPr>
                        <a:t> </a:t>
                      </a:r>
                    </a:p>
                  </a:txBody>
                  <a:tcPr marL="9524" marR="9524"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r>
              <a:tr h="335333">
                <a:tc>
                  <a:txBody>
                    <a:bodyPr/>
                    <a:lstStyle/>
                    <a:p>
                      <a:pPr algn="l" fontAlgn="b"/>
                      <a:r>
                        <a:rPr lang="en-US" sz="1600" b="0" i="0" u="none" strike="noStrike">
                          <a:solidFill>
                            <a:srgbClr val="366092"/>
                          </a:solidFill>
                          <a:effectLst/>
                          <a:latin typeface="Calibri" panose="020F0502020204030204" pitchFamily="34" charset="0"/>
                        </a:rPr>
                        <a:t>Gemiddeld aantal medewerkers (FTE)</a:t>
                      </a:r>
                    </a:p>
                  </a:txBody>
                  <a:tcPr marL="9524" marR="9524" marT="9524"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600" b="0" i="0" u="none" strike="noStrike">
                          <a:solidFill>
                            <a:srgbClr val="538DD5"/>
                          </a:solidFill>
                          <a:effectLst/>
                          <a:latin typeface="Calibri" panose="020F0502020204030204" pitchFamily="34" charset="0"/>
                        </a:rPr>
                        <a:t>    2.803 </a:t>
                      </a:r>
                    </a:p>
                  </a:txBody>
                  <a:tcPr marL="9524" marR="9524"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a:solidFill>
                            <a:srgbClr val="808080"/>
                          </a:solidFill>
                          <a:effectLst/>
                          <a:latin typeface="Microsoft Sans Serif" panose="020B0604020202020204" pitchFamily="34" charset="0"/>
                        </a:rPr>
                        <a:t> </a:t>
                      </a:r>
                    </a:p>
                  </a:txBody>
                  <a:tcPr marL="9524" marR="9524"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600" b="0" i="0" u="none" strike="noStrike" dirty="0">
                          <a:solidFill>
                            <a:srgbClr val="1F497D"/>
                          </a:solidFill>
                          <a:effectLst/>
                          <a:latin typeface="Calibri" panose="020F0502020204030204" pitchFamily="34" charset="0"/>
                        </a:rPr>
                        <a:t>    3.070 </a:t>
                      </a:r>
                    </a:p>
                  </a:txBody>
                  <a:tcPr marL="9524" marR="9524"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881063" y="252413"/>
            <a:ext cx="8012112" cy="863600"/>
          </a:xfrm>
          <a:noFill/>
          <a:ln>
            <a:miter lim="800000"/>
            <a:headEnd/>
            <a:tailEnd/>
          </a:ln>
        </p:spPr>
        <p:txBody>
          <a:bodyPr/>
          <a:lstStyle/>
          <a:p>
            <a:r>
              <a:rPr lang="nl-NL" altLang="en-US" smtClean="0">
                <a:latin typeface="Calibri" pitchFamily="34" charset="0"/>
              </a:rPr>
              <a:t>Agenda</a:t>
            </a:r>
            <a:endParaRPr lang="en-US" altLang="en-US" smtClean="0">
              <a:latin typeface="Calibri" pitchFamily="34" charset="0"/>
            </a:endParaRPr>
          </a:p>
        </p:txBody>
      </p:sp>
      <p:sp>
        <p:nvSpPr>
          <p:cNvPr id="33795" name="Text Placeholder 2"/>
          <p:cNvSpPr>
            <a:spLocks noGrp="1"/>
          </p:cNvSpPr>
          <p:nvPr>
            <p:ph type="body" idx="1"/>
          </p:nvPr>
        </p:nvSpPr>
        <p:spPr>
          <a:xfrm>
            <a:off x="881063" y="1306513"/>
            <a:ext cx="8012112" cy="5002212"/>
          </a:xfrm>
          <a:noFill/>
          <a:ln>
            <a:miter lim="800000"/>
            <a:headEnd/>
            <a:tailEnd/>
          </a:ln>
        </p:spPr>
        <p:txBody>
          <a:bodyPr/>
          <a:lstStyle/>
          <a:p>
            <a:pPr>
              <a:buFont typeface="Microsoft Sans Serif" pitchFamily="34" charset="0"/>
              <a:buAutoNum type="arabicPeriod"/>
            </a:pPr>
            <a:r>
              <a:rPr lang="nl-NL" altLang="en-US" sz="2400" b="1" smtClean="0">
                <a:latin typeface="Calibri" pitchFamily="34" charset="0"/>
              </a:rPr>
              <a:t>Accell Group in H1 2015</a:t>
            </a:r>
          </a:p>
          <a:p>
            <a:pPr>
              <a:buFont typeface="Microsoft Sans Serif" pitchFamily="34" charset="0"/>
              <a:buAutoNum type="arabicPeriod"/>
            </a:pPr>
            <a:endParaRPr lang="nl-NL" altLang="en-US" sz="2400" smtClean="0">
              <a:latin typeface="Calibri" pitchFamily="34" charset="0"/>
            </a:endParaRPr>
          </a:p>
          <a:p>
            <a:pPr>
              <a:buFont typeface="Microsoft Sans Serif" pitchFamily="34" charset="0"/>
              <a:buAutoNum type="arabicPeriod"/>
            </a:pPr>
            <a:r>
              <a:rPr lang="nl-NL" altLang="en-US" sz="2400" smtClean="0">
                <a:latin typeface="Calibri" pitchFamily="34" charset="0"/>
              </a:rPr>
              <a:t>Het aandeel Accell Group</a:t>
            </a:r>
          </a:p>
          <a:p>
            <a:pPr>
              <a:buFont typeface="Microsoft Sans Serif" pitchFamily="34" charset="0"/>
              <a:buAutoNum type="arabicPeriod"/>
            </a:pPr>
            <a:endParaRPr lang="nl-NL" altLang="en-US" sz="2400" smtClean="0">
              <a:latin typeface="Calibri" pitchFamily="34" charset="0"/>
            </a:endParaRPr>
          </a:p>
          <a:p>
            <a:pPr>
              <a:buFont typeface="Microsoft Sans Serif" pitchFamily="34" charset="0"/>
              <a:buAutoNum type="arabicPeriod"/>
            </a:pPr>
            <a:r>
              <a:rPr lang="nl-NL" altLang="en-US" sz="2400" smtClean="0">
                <a:latin typeface="Calibri" pitchFamily="34" charset="0"/>
              </a:rPr>
              <a:t>Financieel</a:t>
            </a:r>
          </a:p>
          <a:p>
            <a:pPr>
              <a:buFont typeface="Microsoft Sans Serif" pitchFamily="34" charset="0"/>
              <a:buAutoNum type="arabicPeriod"/>
            </a:pPr>
            <a:endParaRPr lang="nl-NL" altLang="en-US" sz="2400" smtClean="0">
              <a:latin typeface="Calibri" pitchFamily="34" charset="0"/>
            </a:endParaRPr>
          </a:p>
          <a:p>
            <a:pPr>
              <a:buFont typeface="Microsoft Sans Serif" pitchFamily="34" charset="0"/>
              <a:buAutoNum type="arabicPeriod"/>
            </a:pPr>
            <a:r>
              <a:rPr lang="nl-NL" altLang="en-US" sz="2400" smtClean="0">
                <a:latin typeface="Calibri" pitchFamily="34" charset="0"/>
              </a:rPr>
              <a:t>Vooruitzichten</a:t>
            </a:r>
            <a:endParaRPr lang="en-US" altLang="en-US" sz="2400" smtClean="0">
              <a:latin typeface="Calibri" pitchFamily="34" charset="0"/>
            </a:endParaRPr>
          </a:p>
          <a:p>
            <a:pPr>
              <a:buFontTx/>
              <a:buChar char="•"/>
            </a:pPr>
            <a:endParaRPr lang="en-US" altLang="en-US" smtClean="0">
              <a:latin typeface="Calibri" pitchFamily="34" charset="0"/>
            </a:endParaRPr>
          </a:p>
        </p:txBody>
      </p:sp>
      <p:sp>
        <p:nvSpPr>
          <p:cNvPr id="33796" name="Date Placeholder 3"/>
          <p:cNvSpPr>
            <a:spLocks noGrp="1"/>
          </p:cNvSpPr>
          <p:nvPr>
            <p:ph type="dt" sz="quarter" idx="10"/>
          </p:nvPr>
        </p:nvSpPr>
        <p:spPr>
          <a:noFill/>
          <a:ln>
            <a:miter lim="800000"/>
            <a:headEnd/>
            <a:tailEnd/>
          </a:ln>
        </p:spPr>
        <p:txBody>
          <a:bodyPr/>
          <a:lstStyle/>
          <a:p>
            <a:r>
              <a:rPr lang="nl-NL" altLang="en-US" smtClean="0"/>
              <a:t>24 juli 2015</a:t>
            </a:r>
            <a:endParaRPr lang="en-US" altLang="en-US" smtClean="0"/>
          </a:p>
        </p:txBody>
      </p:sp>
      <p:sp>
        <p:nvSpPr>
          <p:cNvPr id="33797" name="Footer Placeholder 4"/>
          <p:cNvSpPr>
            <a:spLocks noGrp="1"/>
          </p:cNvSpPr>
          <p:nvPr>
            <p:ph type="ftr" sz="quarter" idx="11"/>
          </p:nvPr>
        </p:nvSpPr>
        <p:spPr>
          <a:noFill/>
          <a:ln>
            <a:miter lim="800000"/>
            <a:headEnd/>
            <a:tailEnd/>
          </a:ln>
        </p:spPr>
        <p:txBody>
          <a:bodyPr/>
          <a:lstStyle/>
          <a:p>
            <a:r>
              <a:rPr lang="nl-NL" altLang="en-US" smtClean="0">
                <a:latin typeface="Calibri" pitchFamily="34" charset="0"/>
                <a:ea typeface="ＭＳ Ｐゴシック" pitchFamily="34" charset="-128"/>
              </a:rPr>
              <a:t>Accell Group N.V. - Presentatie halfjaarcijfers 2015</a:t>
            </a:r>
            <a:endParaRPr lang="en-US" altLang="en-US" smtClean="0">
              <a:latin typeface="Calibri" pitchFamily="34" charset="0"/>
              <a:ea typeface="ＭＳ Ｐゴシック" pitchFamily="34" charset="-128"/>
            </a:endParaRPr>
          </a:p>
        </p:txBody>
      </p:sp>
      <p:sp>
        <p:nvSpPr>
          <p:cNvPr id="33798" name="Slide Number Placeholder 5"/>
          <p:cNvSpPr>
            <a:spLocks noGrp="1"/>
          </p:cNvSpPr>
          <p:nvPr>
            <p:ph type="sldNum" sz="quarter" idx="12"/>
          </p:nvPr>
        </p:nvSpPr>
        <p:spPr>
          <a:noFill/>
          <a:ln>
            <a:miter lim="800000"/>
            <a:headEnd/>
            <a:tailEnd/>
          </a:ln>
        </p:spPr>
        <p:txBody>
          <a:bodyPr/>
          <a:lstStyle/>
          <a:p>
            <a:fld id="{367E1494-5C9C-4739-9142-6EA1CF2DCEFC}" type="slidenum">
              <a:rPr lang="en-US" altLang="en-US"/>
              <a:pPr/>
              <a:t>24</a:t>
            </a:fld>
            <a:endParaRPr lang="en-US" altLang="en-US"/>
          </a:p>
        </p:txBody>
      </p:sp>
      <p:grpSp>
        <p:nvGrpSpPr>
          <p:cNvPr id="33799" name="Group 4"/>
          <p:cNvGrpSpPr>
            <a:grpSpLocks/>
          </p:cNvGrpSpPr>
          <p:nvPr/>
        </p:nvGrpSpPr>
        <p:grpSpPr bwMode="auto">
          <a:xfrm>
            <a:off x="617538" y="3141663"/>
            <a:ext cx="6265862" cy="457200"/>
            <a:chOff x="174" y="1193"/>
            <a:chExt cx="5557" cy="248"/>
          </a:xfrm>
        </p:grpSpPr>
        <p:sp>
          <p:nvSpPr>
            <p:cNvPr id="33800" name="Rectangle 5"/>
            <p:cNvSpPr>
              <a:spLocks noChangeArrowheads="1"/>
            </p:cNvSpPr>
            <p:nvPr/>
          </p:nvSpPr>
          <p:spPr bwMode="auto">
            <a:xfrm>
              <a:off x="189" y="1193"/>
              <a:ext cx="198" cy="248"/>
            </a:xfrm>
            <a:prstGeom prst="rect">
              <a:avLst/>
            </a:prstGeom>
            <a:solidFill>
              <a:srgbClr val="002060"/>
            </a:solidFill>
            <a:ln w="9525">
              <a:solidFill>
                <a:srgbClr val="000080"/>
              </a:solidFill>
              <a:miter lim="800000"/>
              <a:headEnd type="none" w="sm" len="sm"/>
              <a:tailEnd type="none" w="sm" len="sm"/>
            </a:ln>
          </p:spPr>
          <p:txBody>
            <a:bodyPr wrap="none" anchor="ctr"/>
            <a:lstStyle/>
            <a:p>
              <a:endParaRPr lang="nl-NL" altLang="nl-NL">
                <a:solidFill>
                  <a:srgbClr val="1085DF"/>
                </a:solidFill>
              </a:endParaRPr>
            </a:p>
          </p:txBody>
        </p:sp>
        <p:sp>
          <p:nvSpPr>
            <p:cNvPr id="33801" name="Rectangle 6"/>
            <p:cNvSpPr>
              <a:spLocks noChangeArrowheads="1"/>
            </p:cNvSpPr>
            <p:nvPr/>
          </p:nvSpPr>
          <p:spPr bwMode="ltGray">
            <a:xfrm>
              <a:off x="174" y="1193"/>
              <a:ext cx="5557" cy="248"/>
            </a:xfrm>
            <a:prstGeom prst="rect">
              <a:avLst/>
            </a:prstGeom>
            <a:noFill/>
            <a:ln w="9525">
              <a:solidFill>
                <a:schemeClr val="bg2"/>
              </a:solidFill>
              <a:miter lim="800000"/>
              <a:headEnd/>
              <a:tailEnd/>
            </a:ln>
          </p:spPr>
          <p:txBody>
            <a:bodyPr anchor="ctr">
              <a:spAutoFit/>
            </a:bodyPr>
            <a:lstStyle/>
            <a:p>
              <a:endParaRPr lang="nl-NL" altLang="nl-NL">
                <a:solidFill>
                  <a:srgbClr val="002060"/>
                </a:solidFill>
              </a:endParaRPr>
            </a:p>
          </p:txBody>
        </p:sp>
      </p:gr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p:nvPr>
        </p:nvSpPr>
        <p:spPr>
          <a:xfrm>
            <a:off x="881063" y="252413"/>
            <a:ext cx="8012112" cy="863600"/>
          </a:xfrm>
          <a:noFill/>
          <a:ln>
            <a:miter lim="800000"/>
            <a:headEnd/>
            <a:tailEnd/>
          </a:ln>
        </p:spPr>
        <p:txBody>
          <a:bodyPr/>
          <a:lstStyle/>
          <a:p>
            <a:r>
              <a:rPr lang="nl-NL" altLang="en-US" smtClean="0">
                <a:latin typeface="Calibri" pitchFamily="34" charset="0"/>
              </a:rPr>
              <a:t>Strategie Accell Group</a:t>
            </a:r>
          </a:p>
        </p:txBody>
      </p:sp>
      <p:sp>
        <p:nvSpPr>
          <p:cNvPr id="35843" name="Tijdelijke aanduiding voor tekst 2"/>
          <p:cNvSpPr>
            <a:spLocks noGrp="1"/>
          </p:cNvSpPr>
          <p:nvPr>
            <p:ph type="body" idx="1"/>
          </p:nvPr>
        </p:nvSpPr>
        <p:spPr>
          <a:xfrm>
            <a:off x="881063" y="1306513"/>
            <a:ext cx="8012112" cy="5002212"/>
          </a:xfrm>
          <a:noFill/>
          <a:ln>
            <a:miter lim="800000"/>
            <a:headEnd/>
            <a:tailEnd/>
          </a:ln>
        </p:spPr>
        <p:txBody>
          <a:bodyPr/>
          <a:lstStyle/>
          <a:p>
            <a:pPr>
              <a:lnSpc>
                <a:spcPts val="2200"/>
              </a:lnSpc>
              <a:spcBef>
                <a:spcPct val="80000"/>
              </a:spcBef>
              <a:buFontTx/>
              <a:buChar char="•"/>
              <a:tabLst>
                <a:tab pos="360363" algn="l"/>
              </a:tabLst>
            </a:pPr>
            <a:r>
              <a:rPr lang="nl-NL" altLang="nl-NL" smtClean="0">
                <a:latin typeface="Calibri" pitchFamily="34" charset="0"/>
              </a:rPr>
              <a:t>Het creëren van innovatieve en kwalitatief hoogwaardige en herkenbare producten met sterke merken</a:t>
            </a:r>
          </a:p>
          <a:p>
            <a:pPr>
              <a:lnSpc>
                <a:spcPts val="2200"/>
              </a:lnSpc>
              <a:spcBef>
                <a:spcPct val="80000"/>
              </a:spcBef>
              <a:buFontTx/>
              <a:buChar char="•"/>
              <a:tabLst>
                <a:tab pos="360363" algn="l"/>
              </a:tabLst>
            </a:pPr>
            <a:r>
              <a:rPr lang="nl-NL" altLang="nl-NL" smtClean="0">
                <a:latin typeface="Calibri" pitchFamily="34" charset="0"/>
              </a:rPr>
              <a:t>Het positioneren, promoten en uitbouwen van de merkenportfolio, 	gerichte marketing op verkooppunten en consumenten en intensieve samenwerking met en ondersteuning van de vakhandel</a:t>
            </a:r>
          </a:p>
          <a:p>
            <a:pPr>
              <a:lnSpc>
                <a:spcPts val="2200"/>
              </a:lnSpc>
              <a:spcBef>
                <a:spcPct val="80000"/>
              </a:spcBef>
              <a:buFontTx/>
              <a:buChar char="•"/>
              <a:tabLst>
                <a:tab pos="360363" algn="l"/>
              </a:tabLst>
            </a:pPr>
            <a:r>
              <a:rPr lang="nl-NL" altLang="nl-NL" smtClean="0">
                <a:latin typeface="Calibri" pitchFamily="34" charset="0"/>
              </a:rPr>
              <a:t>	Voortdurende kostenbeheersing, voorraadbeheer, portfolio management en verdere benutting synergievoordelen </a:t>
            </a:r>
          </a:p>
          <a:p>
            <a:pPr>
              <a:lnSpc>
                <a:spcPts val="2200"/>
              </a:lnSpc>
              <a:spcBef>
                <a:spcPct val="80000"/>
              </a:spcBef>
              <a:buFontTx/>
              <a:buChar char="•"/>
              <a:tabLst>
                <a:tab pos="360363" algn="l"/>
              </a:tabLst>
            </a:pPr>
            <a:r>
              <a:rPr lang="nl-NL" altLang="nl-NL" smtClean="0">
                <a:latin typeface="Calibri" pitchFamily="34" charset="0"/>
              </a:rPr>
              <a:t>Actief zoeken naar mogelijke acquisities</a:t>
            </a:r>
          </a:p>
          <a:p>
            <a:pPr>
              <a:buFontTx/>
              <a:buChar char="•"/>
              <a:tabLst>
                <a:tab pos="360363" algn="l"/>
              </a:tabLst>
            </a:pPr>
            <a:endParaRPr lang="en-US" altLang="en-US" smtClean="0">
              <a:latin typeface="Calibri" pitchFamily="34" charset="0"/>
            </a:endParaRPr>
          </a:p>
        </p:txBody>
      </p:sp>
      <p:sp>
        <p:nvSpPr>
          <p:cNvPr id="35844" name="Tijdelijke aanduiding voor datum 3"/>
          <p:cNvSpPr>
            <a:spLocks noGrp="1"/>
          </p:cNvSpPr>
          <p:nvPr>
            <p:ph type="dt" sz="quarter" idx="10"/>
          </p:nvPr>
        </p:nvSpPr>
        <p:spPr>
          <a:noFill/>
          <a:ln>
            <a:miter lim="800000"/>
            <a:headEnd/>
            <a:tailEnd/>
          </a:ln>
        </p:spPr>
        <p:txBody>
          <a:bodyPr/>
          <a:lstStyle/>
          <a:p>
            <a:r>
              <a:rPr lang="nl-NL" altLang="en-US" smtClean="0"/>
              <a:t>24 juli 2015</a:t>
            </a:r>
            <a:endParaRPr lang="en-US" altLang="en-US" smtClean="0"/>
          </a:p>
        </p:txBody>
      </p:sp>
      <p:sp>
        <p:nvSpPr>
          <p:cNvPr id="35845" name="Tijdelijke aanduiding voor voettekst 4"/>
          <p:cNvSpPr>
            <a:spLocks noGrp="1"/>
          </p:cNvSpPr>
          <p:nvPr>
            <p:ph type="ftr" sz="quarter" idx="11"/>
          </p:nvPr>
        </p:nvSpPr>
        <p:spPr>
          <a:noFill/>
          <a:ln>
            <a:miter lim="800000"/>
            <a:headEnd/>
            <a:tailEnd/>
          </a:ln>
        </p:spPr>
        <p:txBody>
          <a:bodyPr/>
          <a:lstStyle/>
          <a:p>
            <a:r>
              <a:rPr lang="nl-NL" altLang="en-US" smtClean="0">
                <a:latin typeface="Calibri" pitchFamily="34" charset="0"/>
                <a:ea typeface="ＭＳ Ｐゴシック" pitchFamily="34" charset="-128"/>
              </a:rPr>
              <a:t>Accell Group N.V. - Presentatie halfjaarcijfers 2015</a:t>
            </a:r>
            <a:endParaRPr lang="en-US" altLang="en-US" smtClean="0">
              <a:latin typeface="Calibri" pitchFamily="34" charset="0"/>
              <a:ea typeface="ＭＳ Ｐゴシック" pitchFamily="34" charset="-128"/>
            </a:endParaRPr>
          </a:p>
        </p:txBody>
      </p:sp>
      <p:sp>
        <p:nvSpPr>
          <p:cNvPr id="35846" name="Tijdelijke aanduiding voor dianummer 5"/>
          <p:cNvSpPr>
            <a:spLocks noGrp="1"/>
          </p:cNvSpPr>
          <p:nvPr>
            <p:ph type="sldNum" sz="quarter" idx="12"/>
          </p:nvPr>
        </p:nvSpPr>
        <p:spPr>
          <a:noFill/>
          <a:ln>
            <a:miter lim="800000"/>
            <a:headEnd/>
            <a:tailEnd/>
          </a:ln>
        </p:spPr>
        <p:txBody>
          <a:bodyPr/>
          <a:lstStyle/>
          <a:p>
            <a:fld id="{146DCB92-546A-4657-A14B-A8492BFC5700}" type="slidenum">
              <a:rPr lang="en-US" altLang="en-US"/>
              <a:pPr/>
              <a:t>25</a:t>
            </a:fld>
            <a:endParaRPr lang="en-US" altLang="en-US"/>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a:xfrm>
            <a:off x="881063" y="252413"/>
            <a:ext cx="8012112" cy="863600"/>
          </a:xfrm>
          <a:noFill/>
          <a:ln>
            <a:miter lim="800000"/>
            <a:headEnd/>
            <a:tailEnd/>
          </a:ln>
        </p:spPr>
        <p:txBody>
          <a:bodyPr/>
          <a:lstStyle/>
          <a:p>
            <a:r>
              <a:rPr lang="nl-NL" altLang="en-US" smtClean="0">
                <a:latin typeface="Calibri" pitchFamily="34" charset="0"/>
              </a:rPr>
              <a:t>Vooruitzichten 2015</a:t>
            </a:r>
            <a:endParaRPr lang="en-US" altLang="en-US" smtClean="0">
              <a:latin typeface="Calibri" pitchFamily="34" charset="0"/>
            </a:endParaRPr>
          </a:p>
        </p:txBody>
      </p:sp>
      <p:sp>
        <p:nvSpPr>
          <p:cNvPr id="3" name="Tijdelijke aanduiding voor tekst 2"/>
          <p:cNvSpPr>
            <a:spLocks noGrp="1"/>
          </p:cNvSpPr>
          <p:nvPr>
            <p:ph type="body" idx="1"/>
          </p:nvPr>
        </p:nvSpPr>
        <p:spPr>
          <a:xfrm>
            <a:off x="881063" y="1306513"/>
            <a:ext cx="8012112" cy="50022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p>
            <a:pPr marL="466725" lvl="1" eaLnBrk="1" hangingPunct="1">
              <a:lnSpc>
                <a:spcPts val="2000"/>
              </a:lnSpc>
              <a:buFont typeface="Arial" panose="020B0604020202020204" pitchFamily="34" charset="0"/>
              <a:buChar char="•"/>
              <a:defRPr/>
            </a:pPr>
            <a:r>
              <a:rPr lang="nl-NL" sz="2000" dirty="0"/>
              <a:t>Nieuwe collecties met veel innovaties op het gebied van techniek en design</a:t>
            </a:r>
          </a:p>
          <a:p>
            <a:pPr marL="466725" lvl="1" eaLnBrk="1" hangingPunct="1">
              <a:lnSpc>
                <a:spcPts val="2000"/>
              </a:lnSpc>
              <a:buFont typeface="Arial" panose="020B0604020202020204" pitchFamily="34" charset="0"/>
              <a:buChar char="•"/>
              <a:defRPr/>
            </a:pPr>
            <a:endParaRPr lang="nl-NL" sz="2000" dirty="0"/>
          </a:p>
          <a:p>
            <a:pPr marL="466725" lvl="1" eaLnBrk="1" hangingPunct="1">
              <a:lnSpc>
                <a:spcPts val="2000"/>
              </a:lnSpc>
              <a:buFont typeface="Arial" panose="020B0604020202020204" pitchFamily="34" charset="0"/>
              <a:buChar char="•"/>
              <a:defRPr/>
            </a:pPr>
            <a:r>
              <a:rPr lang="nl-NL" sz="2000" dirty="0"/>
              <a:t>Door productontwikkeling, het creëren van nieuwe gebruiksmogelijkheden en het betreden van nieuwe </a:t>
            </a:r>
            <a:r>
              <a:rPr lang="nl-NL" sz="2000" dirty="0" smtClean="0"/>
              <a:t>markten zal </a:t>
            </a:r>
            <a:r>
              <a:rPr lang="nl-NL" sz="2000" dirty="0"/>
              <a:t>de verkoop van fietsen blijven groeien</a:t>
            </a:r>
          </a:p>
          <a:p>
            <a:pPr marL="180975" lvl="1" indent="0" eaLnBrk="1" hangingPunct="1">
              <a:lnSpc>
                <a:spcPts val="2000"/>
              </a:lnSpc>
              <a:defRPr/>
            </a:pPr>
            <a:endParaRPr lang="nl-NL" sz="2000" dirty="0"/>
          </a:p>
          <a:p>
            <a:pPr marL="466725" lvl="1" eaLnBrk="1" hangingPunct="1">
              <a:lnSpc>
                <a:spcPts val="2000"/>
              </a:lnSpc>
              <a:buFont typeface="Arial" panose="020B0604020202020204" pitchFamily="34" charset="0"/>
              <a:buChar char="•"/>
              <a:defRPr/>
            </a:pPr>
            <a:r>
              <a:rPr lang="nl-NL" sz="2000" dirty="0"/>
              <a:t>Continuering gunstige onderliggende trends</a:t>
            </a:r>
          </a:p>
          <a:p>
            <a:pPr marL="180975" lvl="1" indent="0" eaLnBrk="1" hangingPunct="1">
              <a:lnSpc>
                <a:spcPts val="2000"/>
              </a:lnSpc>
              <a:defRPr/>
            </a:pPr>
            <a:endParaRPr lang="nl-NL" sz="2000" dirty="0" smtClean="0"/>
          </a:p>
          <a:p>
            <a:pPr marL="180975" lvl="1" indent="0" eaLnBrk="1" hangingPunct="1">
              <a:lnSpc>
                <a:spcPts val="2000"/>
              </a:lnSpc>
              <a:buFont typeface="Arial"/>
              <a:buNone/>
              <a:defRPr/>
            </a:pPr>
            <a:endParaRPr lang="nl-NL" sz="2000" dirty="0"/>
          </a:p>
          <a:p>
            <a:pPr marL="180975" lvl="1" indent="0" eaLnBrk="1" hangingPunct="1">
              <a:lnSpc>
                <a:spcPct val="100000"/>
              </a:lnSpc>
              <a:spcBef>
                <a:spcPts val="0"/>
              </a:spcBef>
              <a:buFont typeface="Arial"/>
              <a:buNone/>
              <a:defRPr/>
            </a:pPr>
            <a:endParaRPr lang="en-US" sz="2000" dirty="0"/>
          </a:p>
          <a:p>
            <a:pPr marL="466725" lvl="1" eaLnBrk="1" hangingPunct="1">
              <a:lnSpc>
                <a:spcPct val="100000"/>
              </a:lnSpc>
              <a:spcBef>
                <a:spcPts val="0"/>
              </a:spcBef>
              <a:buFont typeface="Arial" panose="020B0604020202020204" pitchFamily="34" charset="0"/>
              <a:buChar char="•"/>
              <a:defRPr/>
            </a:pPr>
            <a:endParaRPr lang="en-US" sz="2000" dirty="0"/>
          </a:p>
          <a:p>
            <a:pPr marL="180975" lvl="1" indent="0" eaLnBrk="1" hangingPunct="1">
              <a:lnSpc>
                <a:spcPct val="100000"/>
              </a:lnSpc>
              <a:spcBef>
                <a:spcPts val="0"/>
              </a:spcBef>
              <a:defRPr/>
            </a:pPr>
            <a:endParaRPr lang="en-US" sz="2000" dirty="0"/>
          </a:p>
          <a:p>
            <a:pPr marL="466725" lvl="1" eaLnBrk="1" hangingPunct="1">
              <a:lnSpc>
                <a:spcPts val="2000"/>
              </a:lnSpc>
              <a:buFont typeface="Wingdings" panose="05000000000000000000" pitchFamily="2" charset="2"/>
              <a:buChar char="Ø"/>
              <a:defRPr/>
            </a:pPr>
            <a:r>
              <a:rPr lang="nl-NL" sz="2000" dirty="0" smtClean="0"/>
              <a:t>Stijging van </a:t>
            </a:r>
            <a:r>
              <a:rPr lang="nl-NL" sz="2000" dirty="0"/>
              <a:t>omzet en resultaat, onvoorziene omstandigheden voorbehouden</a:t>
            </a:r>
            <a:endParaRPr lang="en-US" sz="2000" dirty="0"/>
          </a:p>
          <a:p>
            <a:pPr>
              <a:defRPr/>
            </a:pPr>
            <a:endParaRPr lang="en-US" dirty="0"/>
          </a:p>
        </p:txBody>
      </p:sp>
      <p:sp>
        <p:nvSpPr>
          <p:cNvPr id="36868" name="Tijdelijke aanduiding voor datum 3"/>
          <p:cNvSpPr>
            <a:spLocks noGrp="1"/>
          </p:cNvSpPr>
          <p:nvPr>
            <p:ph type="dt" sz="quarter" idx="10"/>
          </p:nvPr>
        </p:nvSpPr>
        <p:spPr>
          <a:noFill/>
          <a:ln>
            <a:miter lim="800000"/>
            <a:headEnd/>
            <a:tailEnd/>
          </a:ln>
        </p:spPr>
        <p:txBody>
          <a:bodyPr/>
          <a:lstStyle/>
          <a:p>
            <a:r>
              <a:rPr lang="nl-NL" altLang="en-US" smtClean="0"/>
              <a:t>24 juli 2015</a:t>
            </a:r>
            <a:endParaRPr lang="en-US" altLang="en-US" smtClean="0"/>
          </a:p>
        </p:txBody>
      </p:sp>
      <p:sp>
        <p:nvSpPr>
          <p:cNvPr id="36869" name="Tijdelijke aanduiding voor voettekst 4"/>
          <p:cNvSpPr>
            <a:spLocks noGrp="1"/>
          </p:cNvSpPr>
          <p:nvPr>
            <p:ph type="ftr" sz="quarter" idx="11"/>
          </p:nvPr>
        </p:nvSpPr>
        <p:spPr>
          <a:noFill/>
          <a:ln>
            <a:miter lim="800000"/>
            <a:headEnd/>
            <a:tailEnd/>
          </a:ln>
        </p:spPr>
        <p:txBody>
          <a:bodyPr/>
          <a:lstStyle/>
          <a:p>
            <a:r>
              <a:rPr lang="nl-NL" altLang="en-US" smtClean="0">
                <a:latin typeface="Calibri" pitchFamily="34" charset="0"/>
                <a:ea typeface="ＭＳ Ｐゴシック" pitchFamily="34" charset="-128"/>
              </a:rPr>
              <a:t>Accell Group N.V. - Presentatie halfjaarcijfers 2015</a:t>
            </a:r>
            <a:endParaRPr lang="en-US" altLang="en-US" smtClean="0">
              <a:latin typeface="Calibri" pitchFamily="34" charset="0"/>
              <a:ea typeface="ＭＳ Ｐゴシック" pitchFamily="34" charset="-128"/>
            </a:endParaRPr>
          </a:p>
        </p:txBody>
      </p:sp>
      <p:sp>
        <p:nvSpPr>
          <p:cNvPr id="36870" name="Tijdelijke aanduiding voor dianummer 5"/>
          <p:cNvSpPr>
            <a:spLocks noGrp="1"/>
          </p:cNvSpPr>
          <p:nvPr>
            <p:ph type="sldNum" sz="quarter" idx="12"/>
          </p:nvPr>
        </p:nvSpPr>
        <p:spPr>
          <a:noFill/>
          <a:ln>
            <a:miter lim="800000"/>
            <a:headEnd/>
            <a:tailEnd/>
          </a:ln>
        </p:spPr>
        <p:txBody>
          <a:bodyPr/>
          <a:lstStyle/>
          <a:p>
            <a:fld id="{1BFC1DB6-A8B6-4B48-B5F2-D4CE3D821A28}" type="slidenum">
              <a:rPr lang="en-US" altLang="en-US"/>
              <a:pPr/>
              <a:t>26</a:t>
            </a:fld>
            <a:endParaRPr lang="en-US" altLang="en-US"/>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jdelijke aanduiding voor datum 3"/>
          <p:cNvSpPr>
            <a:spLocks noGrp="1"/>
          </p:cNvSpPr>
          <p:nvPr>
            <p:ph type="dt" sz="quarter" idx="10"/>
          </p:nvPr>
        </p:nvSpPr>
        <p:spPr>
          <a:noFill/>
          <a:ln>
            <a:miter lim="800000"/>
            <a:headEnd/>
            <a:tailEnd/>
          </a:ln>
        </p:spPr>
        <p:txBody>
          <a:bodyPr/>
          <a:lstStyle/>
          <a:p>
            <a:r>
              <a:rPr lang="nl-NL" altLang="en-US" smtClean="0"/>
              <a:t>24 juli 2015</a:t>
            </a:r>
            <a:endParaRPr lang="en-US" altLang="en-US" smtClean="0"/>
          </a:p>
        </p:txBody>
      </p:sp>
      <p:sp>
        <p:nvSpPr>
          <p:cNvPr id="37891" name="Tijdelijke aanduiding voor voettekst 4"/>
          <p:cNvSpPr>
            <a:spLocks noGrp="1"/>
          </p:cNvSpPr>
          <p:nvPr>
            <p:ph type="ftr" sz="quarter" idx="11"/>
          </p:nvPr>
        </p:nvSpPr>
        <p:spPr>
          <a:noFill/>
          <a:ln>
            <a:miter lim="800000"/>
            <a:headEnd/>
            <a:tailEnd/>
          </a:ln>
        </p:spPr>
        <p:txBody>
          <a:bodyPr/>
          <a:lstStyle/>
          <a:p>
            <a:r>
              <a:rPr lang="nl-NL" altLang="en-US" smtClean="0">
                <a:latin typeface="Calibri" pitchFamily="34" charset="0"/>
                <a:ea typeface="ＭＳ Ｐゴシック" pitchFamily="34" charset="-128"/>
              </a:rPr>
              <a:t>Accell Group N.V. - Presentatie halfjaarcijfers 2015</a:t>
            </a:r>
            <a:endParaRPr lang="en-US" altLang="en-US" smtClean="0">
              <a:latin typeface="Calibri" pitchFamily="34" charset="0"/>
              <a:ea typeface="ＭＳ Ｐゴシック" pitchFamily="34" charset="-128"/>
            </a:endParaRPr>
          </a:p>
        </p:txBody>
      </p:sp>
      <p:sp>
        <p:nvSpPr>
          <p:cNvPr id="37892" name="Tijdelijke aanduiding voor dianummer 5"/>
          <p:cNvSpPr>
            <a:spLocks noGrp="1"/>
          </p:cNvSpPr>
          <p:nvPr>
            <p:ph type="sldNum" sz="quarter" idx="12"/>
          </p:nvPr>
        </p:nvSpPr>
        <p:spPr>
          <a:noFill/>
          <a:ln>
            <a:miter lim="800000"/>
            <a:headEnd/>
            <a:tailEnd/>
          </a:ln>
        </p:spPr>
        <p:txBody>
          <a:bodyPr/>
          <a:lstStyle/>
          <a:p>
            <a:fld id="{D328D991-741F-4131-9C8E-4EC0E6CEBA12}" type="slidenum">
              <a:rPr lang="en-US" altLang="en-US"/>
              <a:pPr/>
              <a:t>27</a:t>
            </a:fld>
            <a:endParaRPr lang="en-US" altLang="en-US"/>
          </a:p>
        </p:txBody>
      </p:sp>
      <p:pic>
        <p:nvPicPr>
          <p:cNvPr id="37893" name="Picture 2"/>
          <p:cNvPicPr>
            <a:picLocks noChangeAspect="1" noChangeArrowheads="1"/>
          </p:cNvPicPr>
          <p:nvPr/>
        </p:nvPicPr>
        <p:blipFill>
          <a:blip r:embed="rId2"/>
          <a:srcRect/>
          <a:stretch>
            <a:fillRect/>
          </a:stretch>
        </p:blipFill>
        <p:spPr bwMode="auto">
          <a:xfrm>
            <a:off x="3286125" y="115888"/>
            <a:ext cx="2160588" cy="1368425"/>
          </a:xfrm>
          <a:prstGeom prst="rect">
            <a:avLst/>
          </a:prstGeom>
          <a:noFill/>
          <a:ln w="9525">
            <a:noFill/>
            <a:miter lim="800000"/>
            <a:headEnd/>
            <a:tailEnd/>
          </a:ln>
          <a:effectLst/>
        </p:spPr>
      </p:pic>
      <p:pic>
        <p:nvPicPr>
          <p:cNvPr id="37894" name="Picture 10" descr="http://www.accell-group.com/files/1/9/0/1/Jaarverslag%20GHOST.jpg"/>
          <p:cNvPicPr>
            <a:picLocks noChangeAspect="1" noChangeArrowheads="1"/>
          </p:cNvPicPr>
          <p:nvPr/>
        </p:nvPicPr>
        <p:blipFill>
          <a:blip r:embed="rId3"/>
          <a:srcRect/>
          <a:stretch>
            <a:fillRect/>
          </a:stretch>
        </p:blipFill>
        <p:spPr bwMode="auto">
          <a:xfrm>
            <a:off x="1042988" y="1484313"/>
            <a:ext cx="7489825" cy="49911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a:xfrm>
            <a:off x="881063" y="252413"/>
            <a:ext cx="8012112" cy="863600"/>
          </a:xfrm>
          <a:noFill/>
          <a:ln>
            <a:miter lim="800000"/>
            <a:headEnd/>
            <a:tailEnd/>
          </a:ln>
        </p:spPr>
        <p:txBody>
          <a:bodyPr/>
          <a:lstStyle/>
          <a:p>
            <a:r>
              <a:rPr lang="nl-NL" altLang="en-US" smtClean="0">
                <a:latin typeface="Calibri" pitchFamily="34" charset="0"/>
              </a:rPr>
              <a:t>Disclaimer</a:t>
            </a:r>
            <a:endParaRPr lang="en-US" altLang="en-US" smtClean="0">
              <a:latin typeface="Calibri" pitchFamily="34" charset="0"/>
            </a:endParaRPr>
          </a:p>
        </p:txBody>
      </p:sp>
      <p:sp>
        <p:nvSpPr>
          <p:cNvPr id="3" name="Tijdelijke aanduiding voor tekst 2"/>
          <p:cNvSpPr>
            <a:spLocks noGrp="1"/>
          </p:cNvSpPr>
          <p:nvPr>
            <p:ph type="body" idx="1"/>
          </p:nvPr>
        </p:nvSpPr>
        <p:spPr>
          <a:xfrm>
            <a:off x="881063" y="1306513"/>
            <a:ext cx="8012112" cy="50022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p>
            <a:pPr marL="180975" lvl="1" indent="298450" eaLnBrk="1" hangingPunct="1">
              <a:lnSpc>
                <a:spcPct val="100000"/>
              </a:lnSpc>
              <a:spcBef>
                <a:spcPts val="0"/>
              </a:spcBef>
              <a:buFont typeface="Arial" charset="0"/>
              <a:buChar char="►"/>
              <a:defRPr/>
            </a:pPr>
            <a:r>
              <a:rPr lang="en-GB" altLang="nl-NL" sz="2000" dirty="0"/>
              <a:t>This presentation may contain forward-looking statements. These are based on our current plans, expectations and projections about future events</a:t>
            </a:r>
          </a:p>
          <a:p>
            <a:pPr marL="180975" lvl="1" indent="298450" eaLnBrk="1" hangingPunct="1">
              <a:lnSpc>
                <a:spcPct val="100000"/>
              </a:lnSpc>
              <a:spcBef>
                <a:spcPts val="0"/>
              </a:spcBef>
              <a:buFont typeface="Arial" charset="0"/>
              <a:buChar char="►"/>
              <a:defRPr/>
            </a:pPr>
            <a:endParaRPr lang="en-GB" altLang="nl-NL" sz="2000" dirty="0"/>
          </a:p>
          <a:p>
            <a:pPr marL="479425" lvl="1" indent="0" eaLnBrk="1" hangingPunct="1">
              <a:lnSpc>
                <a:spcPct val="100000"/>
              </a:lnSpc>
              <a:spcBef>
                <a:spcPts val="0"/>
              </a:spcBef>
              <a:defRPr/>
            </a:pPr>
            <a:endParaRPr lang="en-GB" altLang="nl-NL" sz="2000" dirty="0"/>
          </a:p>
          <a:p>
            <a:pPr marL="180975" lvl="1" indent="298450" eaLnBrk="1" hangingPunct="1">
              <a:lnSpc>
                <a:spcPct val="100000"/>
              </a:lnSpc>
              <a:spcBef>
                <a:spcPts val="0"/>
              </a:spcBef>
              <a:buFont typeface="Arial" charset="0"/>
              <a:buChar char="►"/>
              <a:defRPr/>
            </a:pPr>
            <a:r>
              <a:rPr lang="en-GB" altLang="nl-NL" sz="2000" dirty="0"/>
              <a:t>Any forward looking statements are subject to risks, uncertainties and assumptions and speak only as of the date they are made. Our results could differ materially from those anticipated in any forward-looking statements</a:t>
            </a:r>
          </a:p>
          <a:p>
            <a:pPr>
              <a:defRPr/>
            </a:pPr>
            <a:endParaRPr lang="en-US" dirty="0"/>
          </a:p>
        </p:txBody>
      </p:sp>
      <p:sp>
        <p:nvSpPr>
          <p:cNvPr id="38916" name="Tijdelijke aanduiding voor datum 3"/>
          <p:cNvSpPr>
            <a:spLocks noGrp="1"/>
          </p:cNvSpPr>
          <p:nvPr>
            <p:ph type="dt" sz="quarter" idx="10"/>
          </p:nvPr>
        </p:nvSpPr>
        <p:spPr>
          <a:noFill/>
          <a:ln>
            <a:miter lim="800000"/>
            <a:headEnd/>
            <a:tailEnd/>
          </a:ln>
        </p:spPr>
        <p:txBody>
          <a:bodyPr/>
          <a:lstStyle/>
          <a:p>
            <a:r>
              <a:rPr lang="nl-NL" altLang="en-US" smtClean="0"/>
              <a:t>24 juli 2015</a:t>
            </a:r>
            <a:endParaRPr lang="en-US" altLang="en-US" smtClean="0"/>
          </a:p>
        </p:txBody>
      </p:sp>
      <p:sp>
        <p:nvSpPr>
          <p:cNvPr id="38917" name="Tijdelijke aanduiding voor voettekst 4"/>
          <p:cNvSpPr>
            <a:spLocks noGrp="1"/>
          </p:cNvSpPr>
          <p:nvPr>
            <p:ph type="ftr" sz="quarter" idx="11"/>
          </p:nvPr>
        </p:nvSpPr>
        <p:spPr>
          <a:noFill/>
          <a:ln>
            <a:miter lim="800000"/>
            <a:headEnd/>
            <a:tailEnd/>
          </a:ln>
        </p:spPr>
        <p:txBody>
          <a:bodyPr/>
          <a:lstStyle/>
          <a:p>
            <a:r>
              <a:rPr lang="nl-NL" altLang="en-US" smtClean="0">
                <a:latin typeface="Calibri" pitchFamily="34" charset="0"/>
                <a:ea typeface="ＭＳ Ｐゴシック" pitchFamily="34" charset="-128"/>
              </a:rPr>
              <a:t>Accell Group N.V. - Presentatie halfjaarcijfers 2015</a:t>
            </a:r>
            <a:endParaRPr lang="en-US" altLang="en-US" smtClean="0">
              <a:latin typeface="Calibri" pitchFamily="34" charset="0"/>
              <a:ea typeface="ＭＳ Ｐゴシック" pitchFamily="34" charset="-128"/>
            </a:endParaRPr>
          </a:p>
        </p:txBody>
      </p:sp>
      <p:sp>
        <p:nvSpPr>
          <p:cNvPr id="38918" name="Tijdelijke aanduiding voor dianummer 5"/>
          <p:cNvSpPr>
            <a:spLocks noGrp="1"/>
          </p:cNvSpPr>
          <p:nvPr>
            <p:ph type="sldNum" sz="quarter" idx="12"/>
          </p:nvPr>
        </p:nvSpPr>
        <p:spPr>
          <a:noFill/>
          <a:ln>
            <a:miter lim="800000"/>
            <a:headEnd/>
            <a:tailEnd/>
          </a:ln>
        </p:spPr>
        <p:txBody>
          <a:bodyPr/>
          <a:lstStyle/>
          <a:p>
            <a:fld id="{274379AD-A675-413C-889E-CBB31F389CFA}" type="slidenum">
              <a:rPr lang="en-US" altLang="en-US"/>
              <a:pPr/>
              <a:t>28</a:t>
            </a:fld>
            <a:endParaRPr lang="en-US" altLang="en-US"/>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81063" y="252413"/>
            <a:ext cx="8012112" cy="863600"/>
          </a:xfrm>
          <a:noFill/>
          <a:ln>
            <a:miter lim="800000"/>
            <a:headEnd/>
            <a:tailEnd/>
          </a:ln>
        </p:spPr>
        <p:txBody>
          <a:bodyPr/>
          <a:lstStyle/>
          <a:p>
            <a:r>
              <a:rPr lang="nl-NL" altLang="nl-NL" smtClean="0">
                <a:latin typeface="Calibri" pitchFamily="34" charset="0"/>
              </a:rPr>
              <a:t>Belangrijkste ontwikkelingen in H1 2015</a:t>
            </a:r>
          </a:p>
        </p:txBody>
      </p:sp>
      <p:sp>
        <p:nvSpPr>
          <p:cNvPr id="4099" name="Text Placeholder 2"/>
          <p:cNvSpPr>
            <a:spLocks noGrp="1"/>
          </p:cNvSpPr>
          <p:nvPr>
            <p:ph type="body" idx="1"/>
          </p:nvPr>
        </p:nvSpPr>
        <p:spPr>
          <a:xfrm>
            <a:off x="881063" y="1273175"/>
            <a:ext cx="8012112" cy="50022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p>
            <a:pPr marL="0" indent="0">
              <a:lnSpc>
                <a:spcPct val="100000"/>
              </a:lnSpc>
              <a:spcBef>
                <a:spcPts val="0"/>
              </a:spcBef>
              <a:buFont typeface="Arial"/>
              <a:buNone/>
              <a:defRPr/>
            </a:pPr>
            <a:endParaRPr lang="nl-NL" altLang="en-US" sz="2000" dirty="0"/>
          </a:p>
          <a:p>
            <a:pPr>
              <a:lnSpc>
                <a:spcPct val="100000"/>
              </a:lnSpc>
              <a:spcBef>
                <a:spcPts val="0"/>
              </a:spcBef>
              <a:buFont typeface="Arial" panose="020B0604020202020204" pitchFamily="34" charset="0"/>
              <a:buChar char="•"/>
              <a:defRPr/>
            </a:pPr>
            <a:r>
              <a:rPr lang="nl-NL" altLang="en-US" sz="2000" dirty="0" smtClean="0"/>
              <a:t>Omzet stijgt met 13%:</a:t>
            </a:r>
          </a:p>
          <a:p>
            <a:pPr lvl="1">
              <a:lnSpc>
                <a:spcPct val="100000"/>
              </a:lnSpc>
              <a:spcBef>
                <a:spcPts val="0"/>
              </a:spcBef>
              <a:defRPr/>
            </a:pPr>
            <a:r>
              <a:rPr lang="nl-NL" altLang="en-US" sz="2000" dirty="0" smtClean="0"/>
              <a:t>Toegenomen verkoop elektrische en sportieve fietsen in het duurdere segment</a:t>
            </a:r>
          </a:p>
          <a:p>
            <a:pPr lvl="1">
              <a:lnSpc>
                <a:spcPct val="100000"/>
              </a:lnSpc>
              <a:spcBef>
                <a:spcPts val="0"/>
              </a:spcBef>
              <a:defRPr/>
            </a:pPr>
            <a:r>
              <a:rPr lang="nl-NL" altLang="en-US" sz="2000" dirty="0"/>
              <a:t>Effect valuta omrekening 4%</a:t>
            </a:r>
          </a:p>
          <a:p>
            <a:pPr lvl="1">
              <a:lnSpc>
                <a:spcPct val="100000"/>
              </a:lnSpc>
              <a:spcBef>
                <a:spcPts val="0"/>
              </a:spcBef>
              <a:defRPr/>
            </a:pPr>
            <a:r>
              <a:rPr lang="nl-NL" altLang="en-US" sz="2000" dirty="0"/>
              <a:t>Acquisities CSN &amp; </a:t>
            </a:r>
            <a:r>
              <a:rPr lang="nl-NL" altLang="en-US" sz="2000" dirty="0" err="1"/>
              <a:t>Comet</a:t>
            </a:r>
            <a:r>
              <a:rPr lang="nl-NL" altLang="en-US" sz="2000" dirty="0"/>
              <a:t> 2%</a:t>
            </a:r>
          </a:p>
          <a:p>
            <a:pPr marL="0" indent="0">
              <a:lnSpc>
                <a:spcPct val="100000"/>
              </a:lnSpc>
              <a:spcBef>
                <a:spcPts val="0"/>
              </a:spcBef>
              <a:buFont typeface="Arial"/>
              <a:buNone/>
              <a:defRPr/>
            </a:pPr>
            <a:endParaRPr lang="nl-NL" altLang="en-US" sz="2000" dirty="0" smtClean="0"/>
          </a:p>
          <a:p>
            <a:pPr>
              <a:lnSpc>
                <a:spcPct val="100000"/>
              </a:lnSpc>
              <a:spcBef>
                <a:spcPts val="0"/>
              </a:spcBef>
              <a:buFont typeface="Arial" panose="020B0604020202020204" pitchFamily="34" charset="0"/>
              <a:buChar char="•"/>
              <a:defRPr/>
            </a:pPr>
            <a:r>
              <a:rPr lang="nl-NL" altLang="en-US" sz="2000" dirty="0"/>
              <a:t>Bedrijfsresultaat stijgt met 29%</a:t>
            </a:r>
          </a:p>
          <a:p>
            <a:pPr>
              <a:lnSpc>
                <a:spcPct val="100000"/>
              </a:lnSpc>
              <a:spcBef>
                <a:spcPts val="0"/>
              </a:spcBef>
              <a:buFont typeface="Arial" panose="020B0604020202020204" pitchFamily="34" charset="0"/>
              <a:buChar char="•"/>
              <a:defRPr/>
            </a:pPr>
            <a:endParaRPr lang="nl-NL" altLang="en-US" sz="2000" dirty="0"/>
          </a:p>
          <a:p>
            <a:pPr marL="0" indent="0">
              <a:lnSpc>
                <a:spcPct val="100000"/>
              </a:lnSpc>
              <a:spcBef>
                <a:spcPts val="0"/>
              </a:spcBef>
              <a:buFont typeface="Arial"/>
              <a:buNone/>
              <a:defRPr/>
            </a:pPr>
            <a:endParaRPr lang="nl-NL" altLang="en-US" sz="2000" dirty="0" smtClean="0"/>
          </a:p>
        </p:txBody>
      </p:sp>
      <p:sp>
        <p:nvSpPr>
          <p:cNvPr id="8196" name="Date Placeholder 3"/>
          <p:cNvSpPr>
            <a:spLocks noGrp="1"/>
          </p:cNvSpPr>
          <p:nvPr>
            <p:ph type="dt" sz="quarter" idx="10"/>
          </p:nvPr>
        </p:nvSpPr>
        <p:spPr>
          <a:noFill/>
          <a:ln>
            <a:miter lim="800000"/>
            <a:headEnd/>
            <a:tailEnd/>
          </a:ln>
        </p:spPr>
        <p:txBody>
          <a:bodyPr/>
          <a:lstStyle/>
          <a:p>
            <a:r>
              <a:rPr lang="nl-NL" altLang="nl-NL" smtClean="0"/>
              <a:t>24 juli 2015</a:t>
            </a:r>
            <a:endParaRPr lang="en-US" altLang="nl-NL" smtClean="0"/>
          </a:p>
        </p:txBody>
      </p:sp>
      <p:sp>
        <p:nvSpPr>
          <p:cNvPr id="8197" name="Footer Placeholder 4"/>
          <p:cNvSpPr>
            <a:spLocks noGrp="1"/>
          </p:cNvSpPr>
          <p:nvPr>
            <p:ph type="ftr" sz="quarter" idx="11"/>
          </p:nvPr>
        </p:nvSpPr>
        <p:spPr>
          <a:noFill/>
          <a:ln>
            <a:miter lim="800000"/>
            <a:headEnd/>
            <a:tailEnd/>
          </a:ln>
        </p:spPr>
        <p:txBody>
          <a:bodyPr/>
          <a:lstStyle/>
          <a:p>
            <a:r>
              <a:rPr lang="en-US" altLang="nl-NL" smtClean="0">
                <a:latin typeface="Calibri" pitchFamily="34" charset="0"/>
                <a:ea typeface="ＭＳ Ｐゴシック" pitchFamily="34" charset="-128"/>
              </a:rPr>
              <a:t>Accell Group N.V. - Presentatie halfjaarcijfers 2015</a:t>
            </a:r>
          </a:p>
        </p:txBody>
      </p:sp>
      <p:sp>
        <p:nvSpPr>
          <p:cNvPr id="8198" name="Slide Number Placeholder 5"/>
          <p:cNvSpPr>
            <a:spLocks noGrp="1"/>
          </p:cNvSpPr>
          <p:nvPr>
            <p:ph type="sldNum" sz="quarter" idx="12"/>
          </p:nvPr>
        </p:nvSpPr>
        <p:spPr>
          <a:noFill/>
          <a:ln>
            <a:miter lim="800000"/>
            <a:headEnd/>
            <a:tailEnd/>
          </a:ln>
        </p:spPr>
        <p:txBody>
          <a:bodyPr/>
          <a:lstStyle/>
          <a:p>
            <a:fld id="{709FE75E-4A55-45D6-B320-6076DCEF41C4}" type="slidenum">
              <a:rPr lang="en-US" altLang="nl-NL"/>
              <a:pPr/>
              <a:t>2</a:t>
            </a:fld>
            <a:endParaRPr lang="en-US" altLang="nl-NL"/>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881063" y="252413"/>
            <a:ext cx="8012112" cy="863600"/>
          </a:xfrm>
          <a:noFill/>
          <a:ln>
            <a:miter lim="800000"/>
            <a:headEnd/>
            <a:tailEnd/>
          </a:ln>
        </p:spPr>
        <p:txBody>
          <a:bodyPr/>
          <a:lstStyle/>
          <a:p>
            <a:r>
              <a:rPr lang="en-US" altLang="en-US" smtClean="0">
                <a:latin typeface="Calibri" pitchFamily="34" charset="0"/>
              </a:rPr>
              <a:t>Samenvatting resultaten</a:t>
            </a:r>
          </a:p>
        </p:txBody>
      </p:sp>
      <p:sp>
        <p:nvSpPr>
          <p:cNvPr id="9219" name="Tijdelijke aanduiding voor datum 3"/>
          <p:cNvSpPr>
            <a:spLocks noGrp="1"/>
          </p:cNvSpPr>
          <p:nvPr>
            <p:ph type="dt" sz="quarter" idx="10"/>
          </p:nvPr>
        </p:nvSpPr>
        <p:spPr>
          <a:noFill/>
          <a:ln>
            <a:miter lim="800000"/>
            <a:headEnd/>
            <a:tailEnd/>
          </a:ln>
        </p:spPr>
        <p:txBody>
          <a:bodyPr/>
          <a:lstStyle/>
          <a:p>
            <a:r>
              <a:rPr lang="nl-NL" altLang="nl-NL" smtClean="0"/>
              <a:t>24 juli 2015</a:t>
            </a:r>
            <a:endParaRPr lang="en-US" altLang="nl-NL" smtClean="0"/>
          </a:p>
        </p:txBody>
      </p:sp>
      <p:sp>
        <p:nvSpPr>
          <p:cNvPr id="9220" name="Tijdelijke aanduiding voor voettekst 4"/>
          <p:cNvSpPr>
            <a:spLocks noGrp="1"/>
          </p:cNvSpPr>
          <p:nvPr>
            <p:ph type="ftr" sz="quarter" idx="11"/>
          </p:nvPr>
        </p:nvSpPr>
        <p:spPr>
          <a:noFill/>
          <a:ln>
            <a:miter lim="800000"/>
            <a:headEnd/>
            <a:tailEnd/>
          </a:ln>
        </p:spPr>
        <p:txBody>
          <a:bodyPr/>
          <a:lstStyle/>
          <a:p>
            <a:r>
              <a:rPr lang="en-US" altLang="en-US" smtClean="0">
                <a:latin typeface="Calibri" pitchFamily="34" charset="0"/>
                <a:ea typeface="ＭＳ Ｐゴシック" pitchFamily="34" charset="-128"/>
              </a:rPr>
              <a:t>Accell Group N.V. - Presentatie halfjaarcijfers 2015</a:t>
            </a:r>
          </a:p>
        </p:txBody>
      </p:sp>
      <p:sp>
        <p:nvSpPr>
          <p:cNvPr id="9221" name="Tijdelijke aanduiding voor dianummer 5"/>
          <p:cNvSpPr>
            <a:spLocks noGrp="1"/>
          </p:cNvSpPr>
          <p:nvPr>
            <p:ph type="sldNum" sz="quarter" idx="12"/>
          </p:nvPr>
        </p:nvSpPr>
        <p:spPr>
          <a:noFill/>
          <a:ln>
            <a:miter lim="800000"/>
            <a:headEnd/>
            <a:tailEnd/>
          </a:ln>
        </p:spPr>
        <p:txBody>
          <a:bodyPr/>
          <a:lstStyle/>
          <a:p>
            <a:fld id="{FE40FCAB-678F-4879-A47D-ABB6021D0DDD}" type="slidenum">
              <a:rPr lang="en-US" altLang="nl-NL"/>
              <a:pPr/>
              <a:t>3</a:t>
            </a:fld>
            <a:endParaRPr lang="en-US" altLang="nl-NL"/>
          </a:p>
        </p:txBody>
      </p:sp>
      <p:graphicFrame>
        <p:nvGraphicFramePr>
          <p:cNvPr id="5" name="Tabel 4"/>
          <p:cNvGraphicFramePr>
            <a:graphicFrameLocks noGrp="1"/>
          </p:cNvGraphicFramePr>
          <p:nvPr>
            <p:extLst>
              <p:ext uri="{D42A27DB-BD31-4B8C-83A1-F6EECF244321}">
                <p14:modId xmlns:p14="http://schemas.microsoft.com/office/powerpoint/2010/main" val="2984124564"/>
              </p:ext>
            </p:extLst>
          </p:nvPr>
        </p:nvGraphicFramePr>
        <p:xfrm>
          <a:off x="971550" y="1268413"/>
          <a:ext cx="5918201" cy="3851910"/>
        </p:xfrm>
        <a:graphic>
          <a:graphicData uri="http://schemas.openxmlformats.org/drawingml/2006/table">
            <a:tbl>
              <a:tblPr/>
              <a:tblGrid>
                <a:gridCol w="2583869"/>
                <a:gridCol w="1054447"/>
                <a:gridCol w="218489"/>
                <a:gridCol w="1054447"/>
                <a:gridCol w="218489"/>
                <a:gridCol w="788460"/>
              </a:tblGrid>
              <a:tr h="266700">
                <a:tc>
                  <a:txBody>
                    <a:bodyPr/>
                    <a:lstStyle/>
                    <a:p>
                      <a:pPr algn="l" fontAlgn="b"/>
                      <a:r>
                        <a:rPr lang="nl-NL" sz="1600" b="1" i="0" u="none" strike="noStrike" dirty="0">
                          <a:solidFill>
                            <a:srgbClr val="1F497D"/>
                          </a:solidFill>
                          <a:effectLst/>
                          <a:latin typeface="Calibri" panose="020F0502020204030204" pitchFamily="34" charset="0"/>
                        </a:rPr>
                        <a:t>(x € mln.)</a:t>
                      </a:r>
                    </a:p>
                  </a:txBody>
                  <a:tcPr marL="9525" marR="9525" marT="9525" marB="0" anchor="b">
                    <a:lnL>
                      <a:noFill/>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1" i="0" u="none" strike="noStrike">
                          <a:solidFill>
                            <a:srgbClr val="538DD5"/>
                          </a:solidFill>
                          <a:effectLst/>
                          <a:latin typeface="Calibri" panose="020F0502020204030204" pitchFamily="34" charset="0"/>
                        </a:rPr>
                        <a:t>30-6-2014</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DCE6F1"/>
                    </a:solidFill>
                  </a:tcPr>
                </a:tc>
                <a:tc>
                  <a:txBody>
                    <a:bodyPr/>
                    <a:lstStyle/>
                    <a:p>
                      <a:pPr algn="l" fontAlgn="b"/>
                      <a:r>
                        <a:rPr lang="nl-NL" sz="1400" b="0" i="0" u="none" strike="noStrike">
                          <a:effectLst/>
                          <a:latin typeface="Arial"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1" i="0" u="none" strike="noStrike">
                          <a:solidFill>
                            <a:srgbClr val="1F497D"/>
                          </a:solidFill>
                          <a:effectLst/>
                          <a:latin typeface="Calibri" panose="020F0502020204030204" pitchFamily="34" charset="0"/>
                        </a:rPr>
                        <a:t>30-06-2015</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DCE6F1"/>
                    </a:solidFill>
                  </a:tcPr>
                </a:tc>
                <a:tc>
                  <a:txBody>
                    <a:bodyPr/>
                    <a:lstStyle/>
                    <a:p>
                      <a:pPr algn="l" fontAlgn="b"/>
                      <a:r>
                        <a:rPr lang="nl-NL" sz="1000" b="0" i="0" u="none" strike="noStrike">
                          <a:effectLst/>
                          <a:latin typeface="Arial"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1" i="0" u="none" strike="noStrike" dirty="0">
                          <a:solidFill>
                            <a:srgbClr val="1F497D"/>
                          </a:solidFill>
                          <a:effectLst/>
                          <a:latin typeface="Calibri" panose="020F0502020204030204" pitchFamily="34" charset="0"/>
                        </a:rPr>
                        <a:t>Verschil</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DCE6F1"/>
                    </a:solidFill>
                  </a:tcPr>
                </a:tc>
              </a:tr>
              <a:tr h="238125">
                <a:tc>
                  <a:txBody>
                    <a:bodyPr/>
                    <a:lstStyle/>
                    <a:p>
                      <a:pPr algn="l" fontAlgn="b"/>
                      <a:r>
                        <a:rPr lang="nl-NL" sz="1400" b="1" i="0" u="none" strike="noStrike" dirty="0">
                          <a:effectLst/>
                          <a:latin typeface="Microsoft Sans Serif" panose="020B0604020202020204" pitchFamily="34" charset="0"/>
                        </a:rPr>
                        <a:t> </a:t>
                      </a:r>
                    </a:p>
                  </a:txBody>
                  <a:tcPr marL="9525" marR="9525" marT="9525" marB="0" anchor="b">
                    <a:lnL>
                      <a:noFill/>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l" fontAlgn="b"/>
                      <a:r>
                        <a:rPr lang="nl-NL" sz="1400" b="0" i="0" u="none" strike="noStrike">
                          <a:effectLst/>
                          <a:latin typeface="Arial"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l" fontAlgn="b"/>
                      <a:r>
                        <a:rPr lang="nl-NL" sz="1400" b="0" i="0" u="none" strike="noStrike">
                          <a:effectLst/>
                          <a:latin typeface="Arial"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l" fontAlgn="b"/>
                      <a:r>
                        <a:rPr lang="nl-NL" sz="1400" b="0" i="0" u="none" strike="noStrike">
                          <a:effectLst/>
                          <a:latin typeface="Arial"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l" fontAlgn="b"/>
                      <a:r>
                        <a:rPr lang="nl-NL" sz="1000" b="0" i="0" u="none" strike="noStrike">
                          <a:effectLst/>
                          <a:latin typeface="Arial"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l" fontAlgn="b"/>
                      <a:r>
                        <a:rPr lang="nl-NL" sz="1400" b="0" i="0" u="none" strike="noStrike">
                          <a:effectLst/>
                          <a:latin typeface="Arial"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r>
              <a:tr h="257175">
                <a:tc>
                  <a:txBody>
                    <a:bodyPr/>
                    <a:lstStyle/>
                    <a:p>
                      <a:pPr algn="l" fontAlgn="b"/>
                      <a:r>
                        <a:rPr lang="nl-NL" sz="1400" b="0" i="0" u="none" strike="noStrike" dirty="0">
                          <a:solidFill>
                            <a:srgbClr val="366092"/>
                          </a:solidFill>
                          <a:effectLst/>
                          <a:latin typeface="Calibri" panose="020F0502020204030204" pitchFamily="34" charset="0"/>
                        </a:rPr>
                        <a:t>Omzet</a:t>
                      </a:r>
                    </a:p>
                  </a:txBody>
                  <a:tcPr marL="9525" marR="9525" marT="9525" marB="0" anchor="b">
                    <a:lnL>
                      <a:noFill/>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ctr" fontAlgn="b"/>
                      <a:r>
                        <a:rPr lang="nl-NL" sz="1400" b="0" i="0" u="none" strike="noStrike">
                          <a:solidFill>
                            <a:srgbClr val="538DD5"/>
                          </a:solidFill>
                          <a:effectLst/>
                          <a:latin typeface="Calibri" panose="020F0502020204030204" pitchFamily="34" charset="0"/>
                        </a:rPr>
                        <a:t>506,2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r" fontAlgn="b"/>
                      <a:endParaRPr lang="nl-NL" sz="1600" b="0" i="0" u="none" strike="noStrike">
                        <a:solidFill>
                          <a:srgbClr val="0000FF"/>
                        </a:solidFill>
                        <a:effectLst/>
                        <a:latin typeface="Microsoft Sans Serif" panose="020B0604020202020204" pitchFamily="34" charset="0"/>
                      </a:endParaRP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ctr" fontAlgn="b"/>
                      <a:r>
                        <a:rPr lang="nl-NL" sz="1400" b="0" i="0" u="none" strike="noStrike">
                          <a:solidFill>
                            <a:srgbClr val="1F497D"/>
                          </a:solidFill>
                          <a:effectLst/>
                          <a:latin typeface="Calibri" panose="020F0502020204030204" pitchFamily="34" charset="0"/>
                        </a:rPr>
                        <a:t>573,8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l" fontAlgn="b"/>
                      <a:r>
                        <a:rPr lang="nl-NL" sz="1000" b="0" i="0" u="none" strike="noStrike">
                          <a:effectLst/>
                          <a:latin typeface="Arial"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0" i="0" u="none" strike="noStrike">
                          <a:solidFill>
                            <a:srgbClr val="1F497D"/>
                          </a:solidFill>
                          <a:effectLst/>
                          <a:latin typeface="Calibri" panose="020F0502020204030204" pitchFamily="34" charset="0"/>
                        </a:rPr>
                        <a:t>13%</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r>
              <a:tr h="238125">
                <a:tc>
                  <a:txBody>
                    <a:bodyPr/>
                    <a:lstStyle/>
                    <a:p>
                      <a:pPr algn="l" fontAlgn="b"/>
                      <a:r>
                        <a:rPr lang="nl-NL" sz="1400" b="1" i="0" u="none" strike="noStrike">
                          <a:effectLst/>
                          <a:latin typeface="Microsoft Sans Serif" panose="020B0604020202020204" pitchFamily="34" charset="0"/>
                        </a:rPr>
                        <a:t> </a:t>
                      </a:r>
                    </a:p>
                  </a:txBody>
                  <a:tcPr marL="9525" marR="9525" marT="9525" marB="0" anchor="b">
                    <a:lnL>
                      <a:noFill/>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l" fontAlgn="b"/>
                      <a:r>
                        <a:rPr lang="nl-NL" sz="1400" b="0" i="0" u="none" strike="noStrike">
                          <a:effectLst/>
                          <a:latin typeface="Microsoft Sans Serif"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l" fontAlgn="b"/>
                      <a:r>
                        <a:rPr lang="nl-NL" sz="1400" b="0" i="0" u="none" strike="noStrike">
                          <a:effectLst/>
                          <a:latin typeface="Microsoft Sans Serif"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l" fontAlgn="b"/>
                      <a:r>
                        <a:rPr lang="nl-NL" sz="1400" b="0" i="0" u="none" strike="noStrike">
                          <a:effectLst/>
                          <a:latin typeface="Microsoft Sans Serif"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l" fontAlgn="b"/>
                      <a:r>
                        <a:rPr lang="nl-NL" sz="1000" b="0" i="0" u="none" strike="noStrike">
                          <a:effectLst/>
                          <a:latin typeface="Arial"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l" fontAlgn="b"/>
                      <a:r>
                        <a:rPr lang="nl-NL" sz="1400" b="0" i="0" u="none" strike="noStrike">
                          <a:effectLst/>
                          <a:latin typeface="Microsoft Sans Serif"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r>
              <a:tr h="257175">
                <a:tc>
                  <a:txBody>
                    <a:bodyPr/>
                    <a:lstStyle/>
                    <a:p>
                      <a:pPr algn="l" fontAlgn="b"/>
                      <a:r>
                        <a:rPr lang="nl-NL" sz="1400" b="0" i="0" u="none" strike="noStrike">
                          <a:solidFill>
                            <a:srgbClr val="366092"/>
                          </a:solidFill>
                          <a:effectLst/>
                          <a:latin typeface="Calibri" panose="020F0502020204030204" pitchFamily="34" charset="0"/>
                        </a:rPr>
                        <a:t>Bedrijfsresultaat</a:t>
                      </a:r>
                    </a:p>
                  </a:txBody>
                  <a:tcPr marL="9525" marR="9525" marT="9525" marB="0" anchor="b">
                    <a:lnL>
                      <a:noFill/>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ctr" fontAlgn="b"/>
                      <a:r>
                        <a:rPr lang="nl-NL" sz="1400" b="0" i="0" u="none" strike="noStrike">
                          <a:solidFill>
                            <a:srgbClr val="538DD5"/>
                          </a:solidFill>
                          <a:effectLst/>
                          <a:latin typeface="Calibri" panose="020F0502020204030204" pitchFamily="34" charset="0"/>
                        </a:rPr>
                        <a:t>38,2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r" fontAlgn="b"/>
                      <a:endParaRPr lang="nl-NL" sz="1600" b="0" i="0" u="none" strike="noStrike">
                        <a:solidFill>
                          <a:srgbClr val="0000FF"/>
                        </a:solidFill>
                        <a:effectLst/>
                        <a:latin typeface="Microsoft Sans Serif" panose="020B0604020202020204" pitchFamily="34" charset="0"/>
                      </a:endParaRP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ctr" fontAlgn="b"/>
                      <a:r>
                        <a:rPr lang="nl-NL" sz="1400" b="0" i="0" u="none" strike="noStrike">
                          <a:solidFill>
                            <a:srgbClr val="1F497D"/>
                          </a:solidFill>
                          <a:effectLst/>
                          <a:latin typeface="Calibri" panose="020F0502020204030204" pitchFamily="34" charset="0"/>
                        </a:rPr>
                        <a:t>49,1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l" fontAlgn="b"/>
                      <a:r>
                        <a:rPr lang="nl-NL" sz="1000" b="0" i="0" u="none" strike="noStrike">
                          <a:effectLst/>
                          <a:latin typeface="Arial"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0" i="0" u="none" strike="noStrike">
                          <a:solidFill>
                            <a:srgbClr val="1F497D"/>
                          </a:solidFill>
                          <a:effectLst/>
                          <a:latin typeface="Calibri" panose="020F0502020204030204" pitchFamily="34" charset="0"/>
                        </a:rPr>
                        <a:t>29%</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r>
              <a:tr h="238125">
                <a:tc>
                  <a:txBody>
                    <a:bodyPr/>
                    <a:lstStyle/>
                    <a:p>
                      <a:pPr algn="l" fontAlgn="b"/>
                      <a:r>
                        <a:rPr lang="nl-NL" sz="1400" b="1" i="0" u="none" strike="noStrike" dirty="0">
                          <a:effectLst/>
                          <a:latin typeface="Microsoft Sans Serif" panose="020B0604020202020204" pitchFamily="34" charset="0"/>
                        </a:rPr>
                        <a:t> </a:t>
                      </a:r>
                    </a:p>
                  </a:txBody>
                  <a:tcPr marL="9525" marR="9525" marT="9525" marB="0" anchor="b">
                    <a:lnL>
                      <a:noFill/>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l" fontAlgn="b"/>
                      <a:r>
                        <a:rPr lang="nl-NL" sz="1400" b="0" i="0" u="none" strike="noStrike">
                          <a:effectLst/>
                          <a:latin typeface="Microsoft Sans Serif"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l" fontAlgn="b"/>
                      <a:r>
                        <a:rPr lang="nl-NL" sz="1400" b="0" i="0" u="none" strike="noStrike">
                          <a:effectLst/>
                          <a:latin typeface="Microsoft Sans Serif"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l" fontAlgn="b"/>
                      <a:r>
                        <a:rPr lang="nl-NL" sz="1400" b="0" i="0" u="none" strike="noStrike">
                          <a:effectLst/>
                          <a:latin typeface="Microsoft Sans Serif"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l" fontAlgn="b"/>
                      <a:r>
                        <a:rPr lang="nl-NL" sz="1000" b="0" i="0" u="none" strike="noStrike">
                          <a:effectLst/>
                          <a:latin typeface="Arial"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l" fontAlgn="b"/>
                      <a:r>
                        <a:rPr lang="nl-NL" sz="1400" b="0" i="0" u="none" strike="noStrike">
                          <a:effectLst/>
                          <a:latin typeface="Microsoft Sans Serif"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r>
              <a:tr h="257175">
                <a:tc>
                  <a:txBody>
                    <a:bodyPr/>
                    <a:lstStyle/>
                    <a:p>
                      <a:pPr algn="l" fontAlgn="b"/>
                      <a:r>
                        <a:rPr lang="nl-NL" sz="1400" b="0" i="0" u="none" strike="noStrike" dirty="0" smtClean="0">
                          <a:solidFill>
                            <a:srgbClr val="366092"/>
                          </a:solidFill>
                          <a:effectLst/>
                          <a:latin typeface="Calibri" panose="020F0502020204030204" pitchFamily="34" charset="0"/>
                        </a:rPr>
                        <a:t>Nettowinst </a:t>
                      </a:r>
                    </a:p>
                    <a:p>
                      <a:pPr algn="l" fontAlgn="b"/>
                      <a:r>
                        <a:rPr lang="nl-NL" sz="1000" b="0" i="0" u="none" strike="noStrike" dirty="0" smtClean="0">
                          <a:solidFill>
                            <a:srgbClr val="366092"/>
                          </a:solidFill>
                          <a:effectLst/>
                          <a:latin typeface="Calibri" panose="020F0502020204030204" pitchFamily="34" charset="0"/>
                        </a:rPr>
                        <a:t>(excl. incidentele baten en lasten)</a:t>
                      </a:r>
                      <a:endParaRPr lang="nl-NL" sz="1000" b="0" i="0" u="none" strike="noStrike" dirty="0">
                        <a:solidFill>
                          <a:srgbClr val="366092"/>
                        </a:solidFill>
                        <a:effectLst/>
                        <a:latin typeface="Calibri" panose="020F0502020204030204" pitchFamily="34" charset="0"/>
                      </a:endParaRPr>
                    </a:p>
                  </a:txBody>
                  <a:tcPr marL="9525" marR="9525" marT="9525" marB="0" anchor="b">
                    <a:lnL>
                      <a:noFill/>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ctr" fontAlgn="b"/>
                      <a:r>
                        <a:rPr lang="nl-NL" sz="1400" b="0" i="0" u="none" strike="noStrike" dirty="0" smtClean="0">
                          <a:solidFill>
                            <a:srgbClr val="538DD5"/>
                          </a:solidFill>
                          <a:effectLst/>
                          <a:latin typeface="Calibri" panose="020F0502020204030204" pitchFamily="34" charset="0"/>
                        </a:rPr>
                        <a:t>26,3 </a:t>
                      </a:r>
                      <a:endParaRPr lang="nl-NL" sz="1400" b="0" i="0" u="none" strike="noStrike" dirty="0">
                        <a:solidFill>
                          <a:srgbClr val="538DD5"/>
                        </a:solidFill>
                        <a:effectLst/>
                        <a:latin typeface="Calibri" panose="020F0502020204030204" pitchFamily="34" charset="0"/>
                      </a:endParaRP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r" fontAlgn="b"/>
                      <a:endParaRPr lang="nl-NL" sz="1600" b="0" i="0" u="none" strike="noStrike" dirty="0">
                        <a:solidFill>
                          <a:srgbClr val="0000FF"/>
                        </a:solidFill>
                        <a:effectLst/>
                        <a:latin typeface="Microsoft Sans Serif" panose="020B0604020202020204" pitchFamily="34" charset="0"/>
                      </a:endParaRP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ctr" fontAlgn="b"/>
                      <a:r>
                        <a:rPr lang="nl-NL" sz="1400" b="0" i="0" u="none" strike="noStrike" dirty="0">
                          <a:solidFill>
                            <a:srgbClr val="1F497D"/>
                          </a:solidFill>
                          <a:effectLst/>
                          <a:latin typeface="Calibri" panose="020F0502020204030204" pitchFamily="34" charset="0"/>
                        </a:rPr>
                        <a:t>31,9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l" fontAlgn="b"/>
                      <a:r>
                        <a:rPr lang="nl-NL" sz="1000" b="0" i="0" u="none" strike="noStrike" dirty="0">
                          <a:effectLst/>
                          <a:latin typeface="Arial"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0" i="0" u="none" strike="noStrike" dirty="0" smtClean="0">
                          <a:solidFill>
                            <a:srgbClr val="1F497D"/>
                          </a:solidFill>
                          <a:effectLst/>
                          <a:latin typeface="Calibri" panose="020F0502020204030204" pitchFamily="34" charset="0"/>
                        </a:rPr>
                        <a:t>21%</a:t>
                      </a:r>
                      <a:endParaRPr lang="nl-NL" sz="1400" b="0" i="0" u="none" strike="noStrike" dirty="0">
                        <a:solidFill>
                          <a:srgbClr val="1F497D"/>
                        </a:solidFill>
                        <a:effectLst/>
                        <a:latin typeface="Calibri" panose="020F0502020204030204" pitchFamily="34" charset="0"/>
                      </a:endParaRP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r>
              <a:tr h="238125">
                <a:tc>
                  <a:txBody>
                    <a:bodyPr/>
                    <a:lstStyle/>
                    <a:p>
                      <a:pPr algn="l" fontAlgn="b"/>
                      <a:r>
                        <a:rPr lang="nl-NL" sz="1400" b="1" i="0" u="none" strike="noStrike">
                          <a:effectLst/>
                          <a:latin typeface="Microsoft Sans Serif" panose="020B0604020202020204" pitchFamily="34" charset="0"/>
                        </a:rPr>
                        <a:t> </a:t>
                      </a:r>
                    </a:p>
                  </a:txBody>
                  <a:tcPr marL="9525" marR="9525" marT="9525" marB="0" anchor="b">
                    <a:lnL>
                      <a:noFill/>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l" fontAlgn="b"/>
                      <a:r>
                        <a:rPr lang="nl-NL" sz="1400" b="0" i="0" u="none" strike="noStrike">
                          <a:effectLst/>
                          <a:latin typeface="Microsoft Sans Serif"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l" fontAlgn="b"/>
                      <a:r>
                        <a:rPr lang="nl-NL" sz="1400" b="0" i="0" u="none" strike="noStrike">
                          <a:effectLst/>
                          <a:latin typeface="Microsoft Sans Serif"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l" fontAlgn="b"/>
                      <a:r>
                        <a:rPr lang="nl-NL" sz="1400" b="0" i="0" u="none" strike="noStrike">
                          <a:effectLst/>
                          <a:latin typeface="Microsoft Sans Serif"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l" fontAlgn="b"/>
                      <a:r>
                        <a:rPr lang="nl-NL" sz="1000" b="0" i="0" u="none" strike="noStrike">
                          <a:effectLst/>
                          <a:latin typeface="Arial"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l" fontAlgn="b"/>
                      <a:r>
                        <a:rPr lang="nl-NL" sz="1400" b="0" i="0" u="none" strike="noStrike">
                          <a:effectLst/>
                          <a:latin typeface="Microsoft Sans Serif"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r>
              <a:tr h="257175">
                <a:tc>
                  <a:txBody>
                    <a:bodyPr/>
                    <a:lstStyle/>
                    <a:p>
                      <a:pPr algn="l" fontAlgn="b"/>
                      <a:r>
                        <a:rPr lang="nl-NL" sz="1400" b="0" i="0" u="none" strike="noStrike">
                          <a:solidFill>
                            <a:srgbClr val="366092"/>
                          </a:solidFill>
                          <a:effectLst/>
                          <a:latin typeface="Calibri" panose="020F0502020204030204" pitchFamily="34" charset="0"/>
                        </a:rPr>
                        <a:t>Winst per aandeel</a:t>
                      </a:r>
                    </a:p>
                  </a:txBody>
                  <a:tcPr marL="9525" marR="9525" marT="9525" marB="0" anchor="b">
                    <a:lnL>
                      <a:noFill/>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ctr" fontAlgn="b"/>
                      <a:r>
                        <a:rPr lang="nl-NL" sz="1400" b="0" i="0" u="none" strike="noStrike">
                          <a:solidFill>
                            <a:srgbClr val="538DD5"/>
                          </a:solidFill>
                          <a:effectLst/>
                          <a:latin typeface="Calibri" panose="020F0502020204030204" pitchFamily="34" charset="0"/>
                        </a:rPr>
                        <a:t>1,12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r" fontAlgn="b"/>
                      <a:endParaRPr lang="nl-NL" sz="1600" b="0" i="0" u="none" strike="noStrike">
                        <a:solidFill>
                          <a:srgbClr val="0000FF"/>
                        </a:solidFill>
                        <a:effectLst/>
                        <a:latin typeface="Microsoft Sans Serif" panose="020B0604020202020204" pitchFamily="34" charset="0"/>
                      </a:endParaRP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ctr" fontAlgn="b"/>
                      <a:r>
                        <a:rPr lang="nl-NL" sz="1400" b="0" i="0" u="none" strike="noStrike">
                          <a:solidFill>
                            <a:srgbClr val="1F497D"/>
                          </a:solidFill>
                          <a:effectLst/>
                          <a:latin typeface="Calibri" panose="020F0502020204030204" pitchFamily="34" charset="0"/>
                        </a:rPr>
                        <a:t>1,28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l" fontAlgn="b"/>
                      <a:r>
                        <a:rPr lang="nl-NL" sz="1000" b="0" i="0" u="none" strike="noStrike">
                          <a:effectLst/>
                          <a:latin typeface="Arial"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0" i="0" u="none" strike="noStrike">
                          <a:solidFill>
                            <a:srgbClr val="1F497D"/>
                          </a:solidFill>
                          <a:effectLst/>
                          <a:latin typeface="Calibri" panose="020F0502020204030204" pitchFamily="34" charset="0"/>
                        </a:rPr>
                        <a:t>14%</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r>
              <a:tr h="238125">
                <a:tc>
                  <a:txBody>
                    <a:bodyPr/>
                    <a:lstStyle/>
                    <a:p>
                      <a:pPr algn="l" fontAlgn="b"/>
                      <a:r>
                        <a:rPr lang="nl-NL" sz="1400" b="1" i="0" u="none" strike="noStrike">
                          <a:effectLst/>
                          <a:latin typeface="Microsoft Sans Serif" panose="020B0604020202020204" pitchFamily="34" charset="0"/>
                        </a:rPr>
                        <a:t> </a:t>
                      </a:r>
                    </a:p>
                  </a:txBody>
                  <a:tcPr marL="9525" marR="9525" marT="9525" marB="0" anchor="b">
                    <a:lnL>
                      <a:noFill/>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l" fontAlgn="b"/>
                      <a:r>
                        <a:rPr lang="nl-NL" sz="1400" b="0" i="0" u="none" strike="noStrike">
                          <a:effectLst/>
                          <a:latin typeface="Microsoft Sans Serif"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l" fontAlgn="b"/>
                      <a:r>
                        <a:rPr lang="nl-NL" sz="1400" b="0" i="0" u="none" strike="noStrike">
                          <a:effectLst/>
                          <a:latin typeface="Microsoft Sans Serif"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l" fontAlgn="b"/>
                      <a:r>
                        <a:rPr lang="nl-NL" sz="1400" b="0" i="0" u="none" strike="noStrike">
                          <a:effectLst/>
                          <a:latin typeface="Microsoft Sans Serif"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l" fontAlgn="b"/>
                      <a:r>
                        <a:rPr lang="nl-NL" sz="1000" b="0" i="0" u="none" strike="noStrike">
                          <a:effectLst/>
                          <a:latin typeface="Arial"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l" fontAlgn="b"/>
                      <a:r>
                        <a:rPr lang="nl-NL" sz="1400" b="0" i="0" u="none" strike="noStrike">
                          <a:effectLst/>
                          <a:latin typeface="Microsoft Sans Serif"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r>
              <a:tr h="257175">
                <a:tc>
                  <a:txBody>
                    <a:bodyPr/>
                    <a:lstStyle/>
                    <a:p>
                      <a:pPr algn="l" fontAlgn="b"/>
                      <a:r>
                        <a:rPr lang="nl-NL" sz="1400" b="0" i="0" u="none" strike="noStrike">
                          <a:solidFill>
                            <a:srgbClr val="366092"/>
                          </a:solidFill>
                          <a:effectLst/>
                          <a:latin typeface="Calibri" panose="020F0502020204030204" pitchFamily="34" charset="0"/>
                        </a:rPr>
                        <a:t>Solvabiliteit</a:t>
                      </a:r>
                    </a:p>
                  </a:txBody>
                  <a:tcPr marL="9525" marR="9525" marT="9525" marB="0" anchor="b">
                    <a:lnL>
                      <a:noFill/>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ctr" fontAlgn="b"/>
                      <a:r>
                        <a:rPr lang="nl-NL" sz="1400" b="0" i="0" u="none" strike="noStrike">
                          <a:solidFill>
                            <a:srgbClr val="538DD5"/>
                          </a:solidFill>
                          <a:effectLst/>
                          <a:latin typeface="Calibri" panose="020F0502020204030204" pitchFamily="34" charset="0"/>
                        </a:rPr>
                        <a:t>44,3%</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r" fontAlgn="b"/>
                      <a:endParaRPr lang="nl-NL" sz="1600" b="0" i="0" u="none" strike="noStrike">
                        <a:solidFill>
                          <a:srgbClr val="0000FF"/>
                        </a:solidFill>
                        <a:effectLst/>
                        <a:latin typeface="Microsoft Sans Serif" panose="020B0604020202020204" pitchFamily="34" charset="0"/>
                      </a:endParaRP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ctr" fontAlgn="b"/>
                      <a:r>
                        <a:rPr lang="nl-NL" sz="1400" b="0" i="0" u="none" strike="noStrike">
                          <a:solidFill>
                            <a:srgbClr val="1F497D"/>
                          </a:solidFill>
                          <a:effectLst/>
                          <a:latin typeface="Calibri" panose="020F0502020204030204" pitchFamily="34" charset="0"/>
                        </a:rPr>
                        <a:t>45,1%</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l" fontAlgn="b"/>
                      <a:r>
                        <a:rPr lang="nl-NL" sz="1000" b="0" i="0" u="none" strike="noStrike">
                          <a:effectLst/>
                          <a:latin typeface="Arial"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0" i="0" u="none" strike="noStrike">
                          <a:solidFill>
                            <a:srgbClr val="1F497D"/>
                          </a:solidFill>
                          <a:effectLst/>
                          <a:latin typeface="Calibri" panose="020F0502020204030204" pitchFamily="34" charset="0"/>
                        </a:rPr>
                        <a:t>2%</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r>
              <a:tr h="238125">
                <a:tc>
                  <a:txBody>
                    <a:bodyPr/>
                    <a:lstStyle/>
                    <a:p>
                      <a:pPr algn="l" fontAlgn="b"/>
                      <a:r>
                        <a:rPr lang="nl-NL" sz="1400" b="1" i="0" u="none" strike="noStrike">
                          <a:effectLst/>
                          <a:latin typeface="Microsoft Sans Serif" panose="020B0604020202020204" pitchFamily="34" charset="0"/>
                        </a:rPr>
                        <a:t> </a:t>
                      </a:r>
                    </a:p>
                  </a:txBody>
                  <a:tcPr marL="9525" marR="9525" marT="9525" marB="0" anchor="b">
                    <a:lnL>
                      <a:noFill/>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l" fontAlgn="b"/>
                      <a:r>
                        <a:rPr lang="nl-NL" sz="1400" b="0" i="0" u="none" strike="noStrike">
                          <a:effectLst/>
                          <a:latin typeface="Microsoft Sans Serif"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l" fontAlgn="b"/>
                      <a:r>
                        <a:rPr lang="nl-NL" sz="1400" b="0" i="0" u="none" strike="noStrike">
                          <a:effectLst/>
                          <a:latin typeface="Microsoft Sans Serif"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l" fontAlgn="b"/>
                      <a:r>
                        <a:rPr lang="nl-NL" sz="1400" b="0" i="0" u="none" strike="noStrike">
                          <a:effectLst/>
                          <a:latin typeface="Microsoft Sans Serif"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l" fontAlgn="b"/>
                      <a:r>
                        <a:rPr lang="nl-NL" sz="1000" b="0" i="0" u="none" strike="noStrike">
                          <a:effectLst/>
                          <a:latin typeface="Arial"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l" fontAlgn="b"/>
                      <a:r>
                        <a:rPr lang="nl-NL" sz="1400" b="0" i="0" u="none" strike="noStrike">
                          <a:effectLst/>
                          <a:latin typeface="Microsoft Sans Serif"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r>
              <a:tr h="257175">
                <a:tc>
                  <a:txBody>
                    <a:bodyPr/>
                    <a:lstStyle/>
                    <a:p>
                      <a:pPr algn="l" fontAlgn="b"/>
                      <a:r>
                        <a:rPr lang="nl-NL" sz="1400" b="0" i="0" u="none" strike="noStrike">
                          <a:solidFill>
                            <a:srgbClr val="366092"/>
                          </a:solidFill>
                          <a:effectLst/>
                          <a:latin typeface="Calibri" panose="020F0502020204030204" pitchFamily="34" charset="0"/>
                        </a:rPr>
                        <a:t>Balanstotaal</a:t>
                      </a:r>
                    </a:p>
                  </a:txBody>
                  <a:tcPr marL="9525" marR="9525" marT="9525" marB="0" anchor="b">
                    <a:lnL>
                      <a:noFill/>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ctr" fontAlgn="b"/>
                      <a:r>
                        <a:rPr lang="nl-NL" sz="1400" b="0" i="0" u="none" strike="noStrike">
                          <a:solidFill>
                            <a:srgbClr val="538DD5"/>
                          </a:solidFill>
                          <a:effectLst/>
                          <a:latin typeface="Calibri" panose="020F0502020204030204" pitchFamily="34" charset="0"/>
                        </a:rPr>
                        <a:t>602,8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r" fontAlgn="b"/>
                      <a:endParaRPr lang="nl-NL" sz="1600" b="0" i="0" u="none" strike="noStrike">
                        <a:solidFill>
                          <a:srgbClr val="0000FF"/>
                        </a:solidFill>
                        <a:effectLst/>
                        <a:latin typeface="Microsoft Sans Serif" panose="020B0604020202020204" pitchFamily="34" charset="0"/>
                      </a:endParaRP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ctr" fontAlgn="b"/>
                      <a:r>
                        <a:rPr lang="nl-NL" sz="1400" b="0" i="0" u="none" strike="noStrike">
                          <a:solidFill>
                            <a:srgbClr val="1F497D"/>
                          </a:solidFill>
                          <a:effectLst/>
                          <a:latin typeface="Calibri" panose="020F0502020204030204" pitchFamily="34" charset="0"/>
                        </a:rPr>
                        <a:t>671,4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l" fontAlgn="b"/>
                      <a:r>
                        <a:rPr lang="nl-NL" sz="1000" b="0" i="0" u="none" strike="noStrike">
                          <a:effectLst/>
                          <a:latin typeface="Arial"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0" i="0" u="none" strike="noStrike">
                          <a:solidFill>
                            <a:srgbClr val="1F497D"/>
                          </a:solidFill>
                          <a:effectLst/>
                          <a:latin typeface="Calibri" panose="020F0502020204030204" pitchFamily="34" charset="0"/>
                        </a:rPr>
                        <a:t>11%</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CE6F1"/>
                    </a:solidFill>
                  </a:tcPr>
                </a:tc>
              </a:tr>
              <a:tr h="238125">
                <a:tc>
                  <a:txBody>
                    <a:bodyPr/>
                    <a:lstStyle/>
                    <a:p>
                      <a:pPr algn="l" fontAlgn="b"/>
                      <a:r>
                        <a:rPr lang="nl-NL" sz="1400" b="1" i="0" u="none" strike="noStrike">
                          <a:effectLst/>
                          <a:latin typeface="Microsoft Sans Serif" panose="020B0604020202020204" pitchFamily="34" charset="0"/>
                        </a:rPr>
                        <a:t> </a:t>
                      </a:r>
                    </a:p>
                  </a:txBody>
                  <a:tcPr marL="9525" marR="9525" marT="9525" marB="0" anchor="b">
                    <a:lnL>
                      <a:noFill/>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l" fontAlgn="b"/>
                      <a:r>
                        <a:rPr lang="nl-NL" sz="1400" b="0" i="0" u="none" strike="noStrike">
                          <a:effectLst/>
                          <a:latin typeface="Microsoft Sans Serif"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l" fontAlgn="b"/>
                      <a:r>
                        <a:rPr lang="nl-NL" sz="1400" b="0" i="0" u="none" strike="noStrike">
                          <a:effectLst/>
                          <a:latin typeface="Microsoft Sans Serif"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l" fontAlgn="b"/>
                      <a:r>
                        <a:rPr lang="nl-NL" sz="1400" b="0" i="0" u="none" strike="noStrike">
                          <a:effectLst/>
                          <a:latin typeface="Microsoft Sans Serif"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l" fontAlgn="b"/>
                      <a:r>
                        <a:rPr lang="nl-NL" sz="1000" b="0" i="0" u="none" strike="noStrike">
                          <a:effectLst/>
                          <a:latin typeface="Arial"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l" fontAlgn="b"/>
                      <a:r>
                        <a:rPr lang="nl-NL" sz="1400" b="0" i="0" u="none" strike="noStrike">
                          <a:effectLst/>
                          <a:latin typeface="Microsoft Sans Serif"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r>
              <a:tr h="257175">
                <a:tc>
                  <a:txBody>
                    <a:bodyPr/>
                    <a:lstStyle/>
                    <a:p>
                      <a:pPr algn="l" fontAlgn="b"/>
                      <a:r>
                        <a:rPr lang="nl-NL" sz="1400" b="0" i="0" u="none" strike="noStrike">
                          <a:solidFill>
                            <a:srgbClr val="366092"/>
                          </a:solidFill>
                          <a:effectLst/>
                          <a:latin typeface="Calibri" panose="020F0502020204030204" pitchFamily="34" charset="0"/>
                        </a:rPr>
                        <a:t>Koers aandeel</a:t>
                      </a:r>
                    </a:p>
                  </a:txBody>
                  <a:tcPr marL="9525" marR="9525" marT="9525" marB="0" anchor="b">
                    <a:lnL>
                      <a:noFill/>
                    </a:lnL>
                    <a:lnR w="6350" cap="flat" cmpd="sng" algn="ctr">
                      <a:solidFill>
                        <a:srgbClr val="1F497D"/>
                      </a:solidFill>
                      <a:prstDash val="solid"/>
                      <a:round/>
                      <a:headEnd type="none" w="med" len="med"/>
                      <a:tailEnd type="none" w="med" len="med"/>
                    </a:lnR>
                    <a:lnT>
                      <a:noFill/>
                    </a:lnT>
                    <a:lnB>
                      <a:noFill/>
                    </a:lnB>
                    <a:solidFill>
                      <a:srgbClr val="DCE6F1"/>
                    </a:solidFill>
                  </a:tcPr>
                </a:tc>
                <a:tc>
                  <a:txBody>
                    <a:bodyPr/>
                    <a:lstStyle/>
                    <a:p>
                      <a:pPr algn="ctr" fontAlgn="b"/>
                      <a:r>
                        <a:rPr lang="nl-NL" sz="1400" b="0" i="0" u="none" strike="noStrike">
                          <a:solidFill>
                            <a:srgbClr val="538DD5"/>
                          </a:solidFill>
                          <a:effectLst/>
                          <a:latin typeface="Calibri" panose="020F0502020204030204" pitchFamily="34" charset="0"/>
                        </a:rPr>
                        <a:t>14,07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w="6350" cap="flat" cmpd="sng" algn="ctr">
                      <a:solidFill>
                        <a:srgbClr val="1F497D"/>
                      </a:solidFill>
                      <a:prstDash val="solid"/>
                      <a:round/>
                      <a:headEnd type="none" w="med" len="med"/>
                      <a:tailEnd type="none" w="med" len="med"/>
                    </a:lnB>
                    <a:solidFill>
                      <a:srgbClr val="DCE6F1"/>
                    </a:solidFill>
                  </a:tcPr>
                </a:tc>
                <a:tc>
                  <a:txBody>
                    <a:bodyPr/>
                    <a:lstStyle/>
                    <a:p>
                      <a:pPr algn="r" fontAlgn="b"/>
                      <a:endParaRPr lang="nl-NL" sz="1600" b="0" i="0" u="none" strike="noStrike">
                        <a:solidFill>
                          <a:srgbClr val="0000FF"/>
                        </a:solidFill>
                        <a:effectLst/>
                        <a:latin typeface="Microsoft Sans Serif" panose="020B0604020202020204" pitchFamily="34" charset="0"/>
                      </a:endParaRP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tcPr>
                </a:tc>
                <a:tc>
                  <a:txBody>
                    <a:bodyPr/>
                    <a:lstStyle/>
                    <a:p>
                      <a:pPr algn="ctr" fontAlgn="b"/>
                      <a:r>
                        <a:rPr lang="nl-NL" sz="1400" b="0" i="0" u="none" strike="noStrike">
                          <a:solidFill>
                            <a:srgbClr val="1F497D"/>
                          </a:solidFill>
                          <a:effectLst/>
                          <a:latin typeface="Calibri" panose="020F0502020204030204" pitchFamily="34" charset="0"/>
                        </a:rPr>
                        <a:t>16,65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w="6350" cap="flat" cmpd="sng" algn="ctr">
                      <a:solidFill>
                        <a:srgbClr val="1F497D"/>
                      </a:solidFill>
                      <a:prstDash val="solid"/>
                      <a:round/>
                      <a:headEnd type="none" w="med" len="med"/>
                      <a:tailEnd type="none" w="med" len="med"/>
                    </a:lnB>
                    <a:solidFill>
                      <a:srgbClr val="DCE6F1"/>
                    </a:solidFill>
                  </a:tcPr>
                </a:tc>
                <a:tc>
                  <a:txBody>
                    <a:bodyPr/>
                    <a:lstStyle/>
                    <a:p>
                      <a:pPr algn="l" fontAlgn="b"/>
                      <a:r>
                        <a:rPr lang="nl-NL" sz="1000" b="0" i="0" u="none" strike="noStrike">
                          <a:effectLst/>
                          <a:latin typeface="Arial" panose="020B0604020202020204" pitchFamily="34" charset="0"/>
                        </a:rPr>
                        <a:t> </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b"/>
                      <a:r>
                        <a:rPr lang="nl-NL" sz="1400" b="0" i="0" u="none" strike="noStrike" dirty="0">
                          <a:solidFill>
                            <a:srgbClr val="1F497D"/>
                          </a:solidFill>
                          <a:effectLst/>
                          <a:latin typeface="Calibri" panose="020F0502020204030204" pitchFamily="34" charset="0"/>
                        </a:rPr>
                        <a:t>18%</a:t>
                      </a:r>
                    </a:p>
                  </a:txBody>
                  <a:tcPr marL="9525" marR="9525" marT="9525" marB="0" anchor="b">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w="6350" cap="flat" cmpd="sng" algn="ctr">
                      <a:solidFill>
                        <a:srgbClr val="1F497D"/>
                      </a:solidFill>
                      <a:prstDash val="solid"/>
                      <a:round/>
                      <a:headEnd type="none" w="med" len="med"/>
                      <a:tailEnd type="none" w="med" len="med"/>
                    </a:lnB>
                    <a:solidFill>
                      <a:srgbClr val="DCE6F1"/>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881063" y="188913"/>
            <a:ext cx="3690937" cy="439737"/>
          </a:xfrm>
          <a:noFill/>
          <a:ln>
            <a:miter lim="800000"/>
            <a:headEnd/>
            <a:tailEnd/>
          </a:ln>
        </p:spPr>
        <p:txBody>
          <a:bodyPr/>
          <a:lstStyle/>
          <a:p>
            <a:r>
              <a:rPr lang="en-US" altLang="en-US" smtClean="0">
                <a:latin typeface="Calibri" pitchFamily="34" charset="0"/>
              </a:rPr>
              <a:t>Omzet per segment</a:t>
            </a:r>
          </a:p>
        </p:txBody>
      </p:sp>
      <p:sp>
        <p:nvSpPr>
          <p:cNvPr id="10243" name="Tijdelijke aanduiding voor datum 3"/>
          <p:cNvSpPr>
            <a:spLocks noGrp="1"/>
          </p:cNvSpPr>
          <p:nvPr>
            <p:ph type="dt" sz="quarter" idx="10"/>
          </p:nvPr>
        </p:nvSpPr>
        <p:spPr>
          <a:noFill/>
          <a:ln>
            <a:miter lim="800000"/>
            <a:headEnd/>
            <a:tailEnd/>
          </a:ln>
        </p:spPr>
        <p:txBody>
          <a:bodyPr/>
          <a:lstStyle/>
          <a:p>
            <a:r>
              <a:rPr lang="nl-NL" altLang="nl-NL" smtClean="0"/>
              <a:t>24 juli 2015</a:t>
            </a:r>
            <a:endParaRPr lang="en-US" altLang="nl-NL" smtClean="0"/>
          </a:p>
        </p:txBody>
      </p:sp>
      <p:sp>
        <p:nvSpPr>
          <p:cNvPr id="10244" name="Tijdelijke aanduiding voor voettekst 4"/>
          <p:cNvSpPr>
            <a:spLocks noGrp="1"/>
          </p:cNvSpPr>
          <p:nvPr>
            <p:ph type="ftr" sz="quarter" idx="11"/>
          </p:nvPr>
        </p:nvSpPr>
        <p:spPr>
          <a:noFill/>
          <a:ln>
            <a:miter lim="800000"/>
            <a:headEnd/>
            <a:tailEnd/>
          </a:ln>
        </p:spPr>
        <p:txBody>
          <a:bodyPr/>
          <a:lstStyle/>
          <a:p>
            <a:r>
              <a:rPr lang="en-US" altLang="en-US" smtClean="0">
                <a:latin typeface="Calibri" pitchFamily="34" charset="0"/>
                <a:ea typeface="ＭＳ Ｐゴシック" pitchFamily="34" charset="-128"/>
              </a:rPr>
              <a:t>Accell Group N.V. - Presentatie halfjaarcijfers 2015</a:t>
            </a:r>
          </a:p>
        </p:txBody>
      </p:sp>
      <p:sp>
        <p:nvSpPr>
          <p:cNvPr id="10245" name="Tijdelijke aanduiding voor dianummer 5"/>
          <p:cNvSpPr>
            <a:spLocks noGrp="1"/>
          </p:cNvSpPr>
          <p:nvPr>
            <p:ph type="sldNum" sz="quarter" idx="12"/>
          </p:nvPr>
        </p:nvSpPr>
        <p:spPr>
          <a:noFill/>
          <a:ln>
            <a:miter lim="800000"/>
            <a:headEnd/>
            <a:tailEnd/>
          </a:ln>
        </p:spPr>
        <p:txBody>
          <a:bodyPr/>
          <a:lstStyle/>
          <a:p>
            <a:fld id="{BE601B75-8E11-4CF1-A623-5AAD47EC2B9E}" type="slidenum">
              <a:rPr lang="en-US" altLang="nl-NL"/>
              <a:pPr/>
              <a:t>4</a:t>
            </a:fld>
            <a:endParaRPr lang="en-US" altLang="nl-NL"/>
          </a:p>
        </p:txBody>
      </p:sp>
      <p:graphicFrame>
        <p:nvGraphicFramePr>
          <p:cNvPr id="7" name="Tabel 6"/>
          <p:cNvGraphicFramePr>
            <a:graphicFrameLocks noGrp="1"/>
          </p:cNvGraphicFramePr>
          <p:nvPr>
            <p:extLst>
              <p:ext uri="{D42A27DB-BD31-4B8C-83A1-F6EECF244321}">
                <p14:modId xmlns:p14="http://schemas.microsoft.com/office/powerpoint/2010/main" val="2662912811"/>
              </p:ext>
            </p:extLst>
          </p:nvPr>
        </p:nvGraphicFramePr>
        <p:xfrm>
          <a:off x="1042988" y="3762375"/>
          <a:ext cx="5791200" cy="1924050"/>
        </p:xfrm>
        <a:graphic>
          <a:graphicData uri="http://schemas.openxmlformats.org/drawingml/2006/table">
            <a:tbl>
              <a:tblPr/>
              <a:tblGrid>
                <a:gridCol w="1562100"/>
                <a:gridCol w="952500"/>
                <a:gridCol w="254000"/>
                <a:gridCol w="952500"/>
                <a:gridCol w="952500"/>
                <a:gridCol w="1117600"/>
              </a:tblGrid>
              <a:tr h="266700">
                <a:tc>
                  <a:txBody>
                    <a:bodyPr/>
                    <a:lstStyle/>
                    <a:p>
                      <a:pPr algn="l" fontAlgn="b"/>
                      <a:r>
                        <a:rPr lang="nl-NL" sz="1600" b="1" i="0" u="none" strike="noStrike" dirty="0">
                          <a:solidFill>
                            <a:srgbClr val="1F497D"/>
                          </a:solidFill>
                          <a:effectLst/>
                          <a:latin typeface="Calibri" panose="020F0502020204030204" pitchFamily="34" charset="0"/>
                        </a:rPr>
                        <a:t>(x € mln.)</a:t>
                      </a:r>
                    </a:p>
                  </a:txBody>
                  <a:tcPr marL="9525" marR="9525" marT="9525" marB="0" anchor="b">
                    <a:lnL>
                      <a:noFill/>
                    </a:lnL>
                    <a:lnR>
                      <a:noFill/>
                    </a:lnR>
                    <a:lnT>
                      <a:noFill/>
                    </a:lnT>
                    <a:lnB>
                      <a:noFill/>
                    </a:lnB>
                    <a:solidFill>
                      <a:srgbClr val="FFFFFF"/>
                    </a:solidFill>
                  </a:tcPr>
                </a:tc>
                <a:tc>
                  <a:txBody>
                    <a:bodyPr/>
                    <a:lstStyle/>
                    <a:p>
                      <a:pPr algn="r" fontAlgn="b"/>
                      <a:r>
                        <a:rPr lang="nl-NL" sz="1400" b="1" i="0" u="none" strike="noStrike" dirty="0">
                          <a:solidFill>
                            <a:srgbClr val="538DD5"/>
                          </a:solidFill>
                          <a:effectLst/>
                          <a:latin typeface="Calibri" panose="020F0502020204030204" pitchFamily="34" charset="0"/>
                        </a:rPr>
                        <a:t>H1 2014</a:t>
                      </a:r>
                    </a:p>
                  </a:txBody>
                  <a:tcPr marL="9525" marR="9525" marT="9525" marB="0" anchor="b">
                    <a:lnL>
                      <a:noFill/>
                    </a:lnL>
                    <a:lnR>
                      <a:noFill/>
                    </a:lnR>
                    <a:lnT>
                      <a:noFill/>
                    </a:lnT>
                    <a:lnB>
                      <a:noFill/>
                    </a:lnB>
                    <a:solidFill>
                      <a:srgbClr val="DCE6F1"/>
                    </a:solidFill>
                  </a:tcPr>
                </a:tc>
                <a:tc>
                  <a:txBody>
                    <a:bodyPr/>
                    <a:lstStyle/>
                    <a:p>
                      <a:pPr algn="ctr" fontAlgn="b"/>
                      <a:r>
                        <a:rPr lang="nl-NL" sz="1400" b="1" i="0" u="none" strike="noStrike">
                          <a:solidFill>
                            <a:srgbClr val="366092"/>
                          </a:solidFill>
                          <a:effectLst/>
                          <a:latin typeface="Calibri" panose="020F0502020204030204" pitchFamily="34" charset="0"/>
                        </a:rPr>
                        <a:t> </a:t>
                      </a:r>
                    </a:p>
                  </a:txBody>
                  <a:tcPr marL="9525" marR="9525" marT="9525" marB="0" anchor="b">
                    <a:lnL>
                      <a:noFill/>
                    </a:lnL>
                    <a:lnR>
                      <a:noFill/>
                    </a:lnR>
                    <a:lnT>
                      <a:noFill/>
                    </a:lnT>
                    <a:lnB>
                      <a:noFill/>
                    </a:lnB>
                    <a:solidFill>
                      <a:srgbClr val="DCE6F1"/>
                    </a:solidFill>
                  </a:tcPr>
                </a:tc>
                <a:tc>
                  <a:txBody>
                    <a:bodyPr/>
                    <a:lstStyle/>
                    <a:p>
                      <a:pPr algn="r" fontAlgn="b"/>
                      <a:r>
                        <a:rPr lang="nl-NL" sz="1400" b="1" i="0" u="none" strike="noStrike">
                          <a:solidFill>
                            <a:srgbClr val="366092"/>
                          </a:solidFill>
                          <a:effectLst/>
                          <a:latin typeface="Calibri" panose="020F0502020204030204" pitchFamily="34" charset="0"/>
                        </a:rPr>
                        <a:t>H1 2015</a:t>
                      </a:r>
                    </a:p>
                  </a:txBody>
                  <a:tcPr marL="9525" marR="9525" marT="9525" marB="0" anchor="b">
                    <a:lnL>
                      <a:noFill/>
                    </a:lnL>
                    <a:lnR>
                      <a:noFill/>
                    </a:lnR>
                    <a:lnT>
                      <a:noFill/>
                    </a:lnT>
                    <a:lnB>
                      <a:noFill/>
                    </a:lnB>
                    <a:solidFill>
                      <a:srgbClr val="DCE6F1"/>
                    </a:solidFill>
                  </a:tcPr>
                </a:tc>
                <a:tc>
                  <a:txBody>
                    <a:bodyPr/>
                    <a:lstStyle/>
                    <a:p>
                      <a:pPr algn="ctr" fontAlgn="b"/>
                      <a:r>
                        <a:rPr lang="nl-NL" sz="1400" b="1" i="1" u="none" strike="noStrike">
                          <a:solidFill>
                            <a:srgbClr val="366092"/>
                          </a:solidFill>
                          <a:effectLst/>
                          <a:latin typeface="Calibri" panose="020F0502020204030204" pitchFamily="34" charset="0"/>
                        </a:rPr>
                        <a:t>verschil</a:t>
                      </a:r>
                    </a:p>
                  </a:txBody>
                  <a:tcPr marL="9525" marR="9525" marT="9525" marB="0" anchor="b">
                    <a:lnL>
                      <a:noFill/>
                    </a:lnL>
                    <a:lnR>
                      <a:noFill/>
                    </a:lnR>
                    <a:lnT>
                      <a:noFill/>
                    </a:lnT>
                    <a:lnB>
                      <a:noFill/>
                    </a:lnB>
                    <a:solidFill>
                      <a:srgbClr val="DCE6F1"/>
                    </a:solidFill>
                  </a:tcPr>
                </a:tc>
                <a:tc>
                  <a:txBody>
                    <a:bodyPr/>
                    <a:lstStyle/>
                    <a:p>
                      <a:pPr algn="ctr" fontAlgn="b"/>
                      <a:r>
                        <a:rPr lang="nl-NL" sz="1400" b="1" i="1" u="none" strike="noStrike">
                          <a:solidFill>
                            <a:srgbClr val="366092"/>
                          </a:solidFill>
                          <a:effectLst/>
                          <a:latin typeface="Calibri" panose="020F0502020204030204" pitchFamily="34" charset="0"/>
                        </a:rPr>
                        <a:t>autonoom</a:t>
                      </a:r>
                    </a:p>
                  </a:txBody>
                  <a:tcPr marL="9525" marR="9525" marT="9525" marB="0" anchor="b">
                    <a:lnL>
                      <a:noFill/>
                    </a:lnL>
                    <a:lnR>
                      <a:noFill/>
                    </a:lnR>
                    <a:lnT>
                      <a:noFill/>
                    </a:lnT>
                    <a:lnB>
                      <a:noFill/>
                    </a:lnB>
                    <a:solidFill>
                      <a:srgbClr val="DCE6F1"/>
                    </a:solidFill>
                  </a:tcPr>
                </a:tc>
              </a:tr>
              <a:tr h="257175">
                <a:tc>
                  <a:txBody>
                    <a:bodyPr/>
                    <a:lstStyle/>
                    <a:p>
                      <a:pPr algn="l" fontAlgn="b"/>
                      <a:r>
                        <a:rPr lang="nl-NL" sz="1600" b="1" i="0" u="none" strike="noStrike">
                          <a:effectLst/>
                          <a:latin typeface="Microsoft Sans Serif" panose="020B060402020202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nl-NL" sz="1600" b="1" i="0" u="none" strike="noStrike">
                          <a:solidFill>
                            <a:srgbClr val="538DD5"/>
                          </a:solidFill>
                          <a:effectLst/>
                          <a:latin typeface="Microsoft Sans Serif" panose="020B060402020202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nl-NL" sz="1600" b="1" i="0" u="none" strike="noStrike">
                          <a:effectLst/>
                          <a:latin typeface="Microsoft Sans Serif" panose="020B060402020202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nl-NL" sz="1600" b="1" i="0" u="none" strike="noStrike">
                          <a:effectLst/>
                          <a:latin typeface="Microsoft Sans Serif" panose="020B060402020202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nl-NL" sz="1600" b="0" i="0" u="none" strike="noStrike">
                          <a:effectLst/>
                          <a:latin typeface="Microsoft Sans Serif" panose="020B060402020202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nl-NL" sz="1600" b="0" i="0" u="none" strike="noStrike">
                          <a:effectLst/>
                          <a:latin typeface="Microsoft Sans Serif" panose="020B0604020202020204" pitchFamily="34" charset="0"/>
                        </a:rPr>
                        <a:t> </a:t>
                      </a:r>
                    </a:p>
                  </a:txBody>
                  <a:tcPr marL="9525" marR="9525" marT="9525" marB="0" anchor="b">
                    <a:lnL>
                      <a:noFill/>
                    </a:lnL>
                    <a:lnR>
                      <a:noFill/>
                    </a:lnR>
                    <a:lnT>
                      <a:noFill/>
                    </a:lnT>
                    <a:lnB>
                      <a:noFill/>
                    </a:lnB>
                    <a:solidFill>
                      <a:srgbClr val="FFFFFF"/>
                    </a:solidFill>
                  </a:tcPr>
                </a:tc>
              </a:tr>
              <a:tr h="238125">
                <a:tc>
                  <a:txBody>
                    <a:bodyPr/>
                    <a:lstStyle/>
                    <a:p>
                      <a:pPr algn="l" fontAlgn="b"/>
                      <a:r>
                        <a:rPr lang="nl-NL" sz="1400" b="0" i="0" u="none" strike="noStrike" dirty="0">
                          <a:solidFill>
                            <a:srgbClr val="366092"/>
                          </a:solidFill>
                          <a:effectLst/>
                          <a:latin typeface="Calibri" panose="020F0502020204030204" pitchFamily="34" charset="0"/>
                        </a:rPr>
                        <a:t>Fietsen</a:t>
                      </a:r>
                    </a:p>
                  </a:txBody>
                  <a:tcPr marL="9525" marR="9525" marT="9525" marB="0" anchor="b">
                    <a:lnL>
                      <a:noFill/>
                    </a:lnL>
                    <a:lnR>
                      <a:noFill/>
                    </a:lnR>
                    <a:lnT>
                      <a:noFill/>
                    </a:lnT>
                    <a:lnB>
                      <a:noFill/>
                    </a:lnB>
                    <a:noFill/>
                  </a:tcPr>
                </a:tc>
                <a:tc>
                  <a:txBody>
                    <a:bodyPr/>
                    <a:lstStyle/>
                    <a:p>
                      <a:pPr algn="ctr" fontAlgn="b"/>
                      <a:r>
                        <a:rPr lang="nl-NL" sz="1400" b="1" i="0" u="none" strike="noStrike">
                          <a:solidFill>
                            <a:srgbClr val="538DD5"/>
                          </a:solidFill>
                          <a:effectLst/>
                          <a:latin typeface="Calibri" panose="020F0502020204030204" pitchFamily="34" charset="0"/>
                        </a:rPr>
                        <a:t>           387,7 </a:t>
                      </a:r>
                    </a:p>
                  </a:txBody>
                  <a:tcPr marL="9525" marR="9525" marT="9525" marB="0" anchor="b">
                    <a:lnL>
                      <a:noFill/>
                    </a:lnL>
                    <a:lnR>
                      <a:noFill/>
                    </a:lnR>
                    <a:lnT>
                      <a:noFill/>
                    </a:lnT>
                    <a:lnB>
                      <a:noFill/>
                    </a:lnB>
                    <a:noFill/>
                  </a:tcPr>
                </a:tc>
                <a:tc>
                  <a:txBody>
                    <a:bodyPr/>
                    <a:lstStyle/>
                    <a:p>
                      <a:pPr algn="ctr" fontAlgn="b"/>
                      <a:r>
                        <a:rPr lang="nl-NL" sz="1400" b="1" i="0" u="none" strike="noStrike">
                          <a:solidFill>
                            <a:srgbClr val="366092"/>
                          </a:solidFill>
                          <a:effectLst/>
                          <a:latin typeface="Calibri" panose="020F0502020204030204" pitchFamily="34" charset="0"/>
                        </a:rPr>
                        <a:t> </a:t>
                      </a:r>
                    </a:p>
                  </a:txBody>
                  <a:tcPr marL="9525" marR="9525" marT="9525" marB="0" anchor="b">
                    <a:lnL>
                      <a:noFill/>
                    </a:lnL>
                    <a:lnR>
                      <a:noFill/>
                    </a:lnR>
                    <a:lnT>
                      <a:noFill/>
                    </a:lnT>
                    <a:lnB>
                      <a:noFill/>
                    </a:lnB>
                    <a:noFill/>
                  </a:tcPr>
                </a:tc>
                <a:tc>
                  <a:txBody>
                    <a:bodyPr/>
                    <a:lstStyle/>
                    <a:p>
                      <a:pPr algn="ctr" fontAlgn="b"/>
                      <a:r>
                        <a:rPr lang="nl-NL" sz="1400" b="1" i="0" u="none" strike="noStrike">
                          <a:solidFill>
                            <a:srgbClr val="366092"/>
                          </a:solidFill>
                          <a:effectLst/>
                          <a:latin typeface="Calibri" panose="020F0502020204030204" pitchFamily="34" charset="0"/>
                        </a:rPr>
                        <a:t>           432,7 </a:t>
                      </a:r>
                    </a:p>
                  </a:txBody>
                  <a:tcPr marL="9525" marR="9525" marT="9525" marB="0" anchor="b">
                    <a:lnL>
                      <a:noFill/>
                    </a:lnL>
                    <a:lnR>
                      <a:noFill/>
                    </a:lnR>
                    <a:lnT>
                      <a:noFill/>
                    </a:lnT>
                    <a:lnB>
                      <a:noFill/>
                    </a:lnB>
                    <a:noFill/>
                  </a:tcPr>
                </a:tc>
                <a:tc>
                  <a:txBody>
                    <a:bodyPr/>
                    <a:lstStyle/>
                    <a:p>
                      <a:pPr algn="ctr" fontAlgn="b"/>
                      <a:r>
                        <a:rPr lang="nl-NL" sz="1200" b="0" i="1" u="none" strike="noStrike">
                          <a:solidFill>
                            <a:srgbClr val="366092"/>
                          </a:solidFill>
                          <a:effectLst/>
                          <a:latin typeface="Calibri" panose="020F0502020204030204" pitchFamily="34" charset="0"/>
                        </a:rPr>
                        <a:t>12% </a:t>
                      </a:r>
                    </a:p>
                  </a:txBody>
                  <a:tcPr marL="9525" marR="9525" marT="9525" marB="0" anchor="b">
                    <a:lnL>
                      <a:noFill/>
                    </a:lnL>
                    <a:lnR>
                      <a:noFill/>
                    </a:lnR>
                    <a:lnT>
                      <a:noFill/>
                    </a:lnT>
                    <a:lnB>
                      <a:noFill/>
                    </a:lnB>
                    <a:noFill/>
                  </a:tcPr>
                </a:tc>
                <a:tc>
                  <a:txBody>
                    <a:bodyPr/>
                    <a:lstStyle/>
                    <a:p>
                      <a:pPr algn="ctr" fontAlgn="b"/>
                      <a:r>
                        <a:rPr lang="nl-NL" sz="1200" b="0" i="1" u="none" strike="noStrike" dirty="0">
                          <a:solidFill>
                            <a:srgbClr val="366092"/>
                          </a:solidFill>
                          <a:effectLst/>
                          <a:latin typeface="Calibri" panose="020F0502020204030204" pitchFamily="34" charset="0"/>
                        </a:rPr>
                        <a:t>12% </a:t>
                      </a:r>
                    </a:p>
                  </a:txBody>
                  <a:tcPr marL="9525" marR="9525" marT="9525" marB="0" anchor="b">
                    <a:lnL>
                      <a:noFill/>
                    </a:lnL>
                    <a:lnR>
                      <a:noFill/>
                    </a:lnR>
                    <a:lnT>
                      <a:noFill/>
                    </a:lnT>
                    <a:lnB>
                      <a:noFill/>
                    </a:lnB>
                    <a:noFill/>
                  </a:tcPr>
                </a:tc>
              </a:tr>
              <a:tr h="476250">
                <a:tc>
                  <a:txBody>
                    <a:bodyPr/>
                    <a:lstStyle/>
                    <a:p>
                      <a:pPr algn="l" fontAlgn="b"/>
                      <a:r>
                        <a:rPr lang="nl-NL" sz="1400" b="0" i="0" u="none" strike="noStrike" dirty="0">
                          <a:solidFill>
                            <a:srgbClr val="366092"/>
                          </a:solidFill>
                          <a:effectLst/>
                          <a:latin typeface="Calibri" panose="020F0502020204030204" pitchFamily="34" charset="0"/>
                        </a:rPr>
                        <a:t>Onderdelen &amp; </a:t>
                      </a:r>
                      <a:r>
                        <a:rPr lang="nl-NL" sz="1400" b="0" i="0" u="none" strike="noStrike" dirty="0" smtClean="0">
                          <a:solidFill>
                            <a:srgbClr val="366092"/>
                          </a:solidFill>
                          <a:effectLst/>
                          <a:latin typeface="Calibri" panose="020F0502020204030204" pitchFamily="34" charset="0"/>
                        </a:rPr>
                        <a:t>Accessoires</a:t>
                      </a:r>
                      <a:r>
                        <a:rPr lang="nl-NL" sz="1400" b="0" i="0" u="none" strike="noStrike" dirty="0">
                          <a:solidFill>
                            <a:srgbClr val="366092"/>
                          </a:solidFill>
                          <a:effectLst/>
                          <a:latin typeface="Calibri" panose="020F0502020204030204" pitchFamily="34" charset="0"/>
                        </a:rPr>
                        <a:t>*</a:t>
                      </a:r>
                    </a:p>
                  </a:txBody>
                  <a:tcPr marL="9525" marR="9525" marT="9525" marB="0" anchor="b">
                    <a:lnL>
                      <a:noFill/>
                    </a:lnL>
                    <a:lnR>
                      <a:noFill/>
                    </a:lnR>
                    <a:lnT>
                      <a:noFill/>
                    </a:lnT>
                    <a:lnB>
                      <a:noFill/>
                    </a:lnB>
                    <a:solidFill>
                      <a:srgbClr val="FFFFFF"/>
                    </a:solidFill>
                  </a:tcPr>
                </a:tc>
                <a:tc>
                  <a:txBody>
                    <a:bodyPr/>
                    <a:lstStyle/>
                    <a:p>
                      <a:pPr algn="ctr" fontAlgn="b"/>
                      <a:r>
                        <a:rPr lang="nl-NL" sz="1400" b="1" i="0" u="none" strike="noStrike">
                          <a:solidFill>
                            <a:srgbClr val="538DD5"/>
                          </a:solidFill>
                          <a:effectLst/>
                          <a:latin typeface="Calibri" panose="020F0502020204030204" pitchFamily="34" charset="0"/>
                        </a:rPr>
                        <a:t>           118,5 </a:t>
                      </a:r>
                    </a:p>
                  </a:txBody>
                  <a:tcPr marL="9525" marR="9525" marT="9525" marB="0" anchor="b">
                    <a:lnL>
                      <a:noFill/>
                    </a:lnL>
                    <a:lnR>
                      <a:noFill/>
                    </a:lnR>
                    <a:lnT>
                      <a:noFill/>
                    </a:lnT>
                    <a:lnB w="6350" cap="flat" cmpd="sng" algn="ctr">
                      <a:solidFill>
                        <a:srgbClr val="1F497D"/>
                      </a:solidFill>
                      <a:prstDash val="solid"/>
                      <a:round/>
                      <a:headEnd type="none" w="med" len="med"/>
                      <a:tailEnd type="none" w="med" len="med"/>
                    </a:lnB>
                    <a:solidFill>
                      <a:srgbClr val="FFFFFF"/>
                    </a:solidFill>
                  </a:tcPr>
                </a:tc>
                <a:tc>
                  <a:txBody>
                    <a:bodyPr/>
                    <a:lstStyle/>
                    <a:p>
                      <a:pPr algn="ctr" fontAlgn="b"/>
                      <a:r>
                        <a:rPr lang="nl-NL" sz="1400" b="1" i="0" u="none" strike="noStrike">
                          <a:solidFill>
                            <a:srgbClr val="366092"/>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nl-NL" sz="1400" b="1" i="0" u="none" strike="noStrike" dirty="0">
                          <a:solidFill>
                            <a:srgbClr val="366092"/>
                          </a:solidFill>
                          <a:effectLst/>
                          <a:latin typeface="Calibri" panose="020F0502020204030204" pitchFamily="34" charset="0"/>
                        </a:rPr>
                        <a:t>           141,1 </a:t>
                      </a:r>
                    </a:p>
                  </a:txBody>
                  <a:tcPr marL="9525" marR="9525" marT="9525" marB="0" anchor="b">
                    <a:lnL>
                      <a:noFill/>
                    </a:lnL>
                    <a:lnR>
                      <a:noFill/>
                    </a:lnR>
                    <a:lnT>
                      <a:noFill/>
                    </a:lnT>
                    <a:lnB w="6350" cap="flat" cmpd="sng" algn="ctr">
                      <a:solidFill>
                        <a:srgbClr val="1F497D"/>
                      </a:solidFill>
                      <a:prstDash val="solid"/>
                      <a:round/>
                      <a:headEnd type="none" w="med" len="med"/>
                      <a:tailEnd type="none" w="med" len="med"/>
                    </a:lnB>
                    <a:solidFill>
                      <a:srgbClr val="FFFFFF"/>
                    </a:solidFill>
                  </a:tcPr>
                </a:tc>
                <a:tc>
                  <a:txBody>
                    <a:bodyPr/>
                    <a:lstStyle/>
                    <a:p>
                      <a:pPr algn="ctr" fontAlgn="b"/>
                      <a:r>
                        <a:rPr lang="nl-NL" sz="1200" b="0" i="1" u="none" strike="noStrike">
                          <a:solidFill>
                            <a:srgbClr val="366092"/>
                          </a:solidFill>
                          <a:effectLst/>
                          <a:latin typeface="Calibri" panose="020F0502020204030204" pitchFamily="34" charset="0"/>
                        </a:rPr>
                        <a:t>19% </a:t>
                      </a:r>
                    </a:p>
                  </a:txBody>
                  <a:tcPr marL="9525" marR="9525" marT="9525" marB="0" anchor="b">
                    <a:lnL>
                      <a:noFill/>
                    </a:lnL>
                    <a:lnR>
                      <a:noFill/>
                    </a:lnR>
                    <a:lnT>
                      <a:noFill/>
                    </a:lnT>
                    <a:lnB>
                      <a:noFill/>
                    </a:lnB>
                    <a:solidFill>
                      <a:srgbClr val="FFFFFF"/>
                    </a:solidFill>
                  </a:tcPr>
                </a:tc>
                <a:tc>
                  <a:txBody>
                    <a:bodyPr/>
                    <a:lstStyle/>
                    <a:p>
                      <a:pPr algn="ctr" fontAlgn="b"/>
                      <a:r>
                        <a:rPr lang="nl-NL" sz="1200" b="0" i="1" u="none" strike="noStrike">
                          <a:solidFill>
                            <a:srgbClr val="366092"/>
                          </a:solidFill>
                          <a:effectLst/>
                          <a:latin typeface="Calibri" panose="020F0502020204030204" pitchFamily="34" charset="0"/>
                        </a:rPr>
                        <a:t>8% </a:t>
                      </a:r>
                    </a:p>
                  </a:txBody>
                  <a:tcPr marL="9525" marR="9525" marT="9525" marB="0" anchor="b">
                    <a:lnL>
                      <a:noFill/>
                    </a:lnL>
                    <a:lnR>
                      <a:noFill/>
                    </a:lnR>
                    <a:lnT>
                      <a:noFill/>
                    </a:lnT>
                    <a:lnB>
                      <a:noFill/>
                    </a:lnB>
                    <a:solidFill>
                      <a:srgbClr val="FFFFFF"/>
                    </a:solidFill>
                  </a:tcPr>
                </a:tc>
              </a:tr>
              <a:tr h="247650">
                <a:tc>
                  <a:txBody>
                    <a:bodyPr/>
                    <a:lstStyle/>
                    <a:p>
                      <a:pPr algn="l" fontAlgn="b"/>
                      <a:r>
                        <a:rPr lang="nl-NL" sz="1400" b="1" i="0" u="none" strike="noStrike">
                          <a:solidFill>
                            <a:srgbClr val="366092"/>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nl-NL" sz="1400" b="1" i="0" u="none" strike="noStrike">
                          <a:solidFill>
                            <a:srgbClr val="538DD5"/>
                          </a:solidFill>
                          <a:effectLst/>
                          <a:latin typeface="Calibri" panose="020F0502020204030204" pitchFamily="34" charset="0"/>
                        </a:rPr>
                        <a:t>           506,2 </a:t>
                      </a:r>
                    </a:p>
                  </a:txBody>
                  <a:tcPr marL="9525" marR="9525" marT="9525" marB="0" anchor="b">
                    <a:lnL>
                      <a:noFill/>
                    </a:lnL>
                    <a:lnR>
                      <a:noFill/>
                    </a:lnR>
                    <a:lnT w="6350" cap="flat" cmpd="sng" algn="ctr">
                      <a:solidFill>
                        <a:srgbClr val="1F497D"/>
                      </a:solidFill>
                      <a:prstDash val="solid"/>
                      <a:round/>
                      <a:headEnd type="none" w="med" len="med"/>
                      <a:tailEnd type="none" w="med" len="med"/>
                    </a:lnT>
                    <a:lnB w="25400" cap="flat" cmpd="dbl" algn="ctr">
                      <a:solidFill>
                        <a:srgbClr val="1F497D"/>
                      </a:solidFill>
                      <a:prstDash val="solid"/>
                      <a:round/>
                      <a:headEnd type="none" w="med" len="med"/>
                      <a:tailEnd type="none" w="med" len="med"/>
                    </a:lnB>
                    <a:solidFill>
                      <a:srgbClr val="FFFFFF"/>
                    </a:solidFill>
                  </a:tcPr>
                </a:tc>
                <a:tc>
                  <a:txBody>
                    <a:bodyPr/>
                    <a:lstStyle/>
                    <a:p>
                      <a:pPr algn="ctr" fontAlgn="b"/>
                      <a:r>
                        <a:rPr lang="nl-NL" sz="1400" b="1" i="0" u="none" strike="noStrike">
                          <a:solidFill>
                            <a:srgbClr val="366092"/>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nl-NL" sz="1400" b="1" i="0" u="none" strike="noStrike">
                          <a:solidFill>
                            <a:srgbClr val="366092"/>
                          </a:solidFill>
                          <a:effectLst/>
                          <a:latin typeface="Calibri" panose="020F0502020204030204" pitchFamily="34" charset="0"/>
                        </a:rPr>
                        <a:t>           573,8 </a:t>
                      </a:r>
                    </a:p>
                  </a:txBody>
                  <a:tcPr marL="9525" marR="9525" marT="9525" marB="0" anchor="b">
                    <a:lnL>
                      <a:noFill/>
                    </a:lnL>
                    <a:lnR>
                      <a:noFill/>
                    </a:lnR>
                    <a:lnT w="6350" cap="flat" cmpd="sng" algn="ctr">
                      <a:solidFill>
                        <a:srgbClr val="1F497D"/>
                      </a:solidFill>
                      <a:prstDash val="solid"/>
                      <a:round/>
                      <a:headEnd type="none" w="med" len="med"/>
                      <a:tailEnd type="none" w="med" len="med"/>
                    </a:lnT>
                    <a:lnB w="25400" cap="flat" cmpd="dbl" algn="ctr">
                      <a:solidFill>
                        <a:srgbClr val="1F497D"/>
                      </a:solidFill>
                      <a:prstDash val="solid"/>
                      <a:round/>
                      <a:headEnd type="none" w="med" len="med"/>
                      <a:tailEnd type="none" w="med" len="med"/>
                    </a:lnB>
                    <a:solidFill>
                      <a:srgbClr val="FFFFFF"/>
                    </a:solidFill>
                  </a:tcPr>
                </a:tc>
                <a:tc>
                  <a:txBody>
                    <a:bodyPr/>
                    <a:lstStyle/>
                    <a:p>
                      <a:pPr algn="ctr" fontAlgn="b"/>
                      <a:r>
                        <a:rPr lang="nl-NL" sz="1200" b="0" i="1" u="none" strike="noStrike">
                          <a:solidFill>
                            <a:srgbClr val="366092"/>
                          </a:solidFill>
                          <a:effectLst/>
                          <a:latin typeface="Calibri" panose="020F0502020204030204" pitchFamily="34" charset="0"/>
                        </a:rPr>
                        <a:t>13% </a:t>
                      </a:r>
                    </a:p>
                  </a:txBody>
                  <a:tcPr marL="9525" marR="9525" marT="9525" marB="0" anchor="b">
                    <a:lnL>
                      <a:noFill/>
                    </a:lnL>
                    <a:lnR>
                      <a:noFill/>
                    </a:lnR>
                    <a:lnT>
                      <a:noFill/>
                    </a:lnT>
                    <a:lnB>
                      <a:noFill/>
                    </a:lnB>
                    <a:solidFill>
                      <a:srgbClr val="FFFFFF"/>
                    </a:solidFill>
                  </a:tcPr>
                </a:tc>
                <a:tc>
                  <a:txBody>
                    <a:bodyPr/>
                    <a:lstStyle/>
                    <a:p>
                      <a:pPr algn="ctr" fontAlgn="b"/>
                      <a:r>
                        <a:rPr lang="nl-NL" sz="1200" b="0" i="1" u="none" strike="noStrike">
                          <a:solidFill>
                            <a:srgbClr val="366092"/>
                          </a:solidFill>
                          <a:effectLst/>
                          <a:latin typeface="Calibri" panose="020F0502020204030204" pitchFamily="34" charset="0"/>
                        </a:rPr>
                        <a:t>11% </a:t>
                      </a:r>
                    </a:p>
                  </a:txBody>
                  <a:tcPr marL="9525" marR="9525" marT="9525" marB="0" anchor="b">
                    <a:lnL>
                      <a:noFill/>
                    </a:lnL>
                    <a:lnR>
                      <a:noFill/>
                    </a:lnR>
                    <a:lnT>
                      <a:noFill/>
                    </a:lnT>
                    <a:lnB>
                      <a:noFill/>
                    </a:lnB>
                    <a:solidFill>
                      <a:srgbClr val="FFFFFF"/>
                    </a:solidFill>
                  </a:tcPr>
                </a:tc>
              </a:tr>
              <a:tr h="247650">
                <a:tc>
                  <a:txBody>
                    <a:bodyPr/>
                    <a:lstStyle/>
                    <a:p>
                      <a:pPr algn="l" fontAlgn="b"/>
                      <a:r>
                        <a:rPr lang="nl-NL" sz="1400" b="1" i="0" u="none" strike="noStrike">
                          <a:solidFill>
                            <a:srgbClr val="366092"/>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nl-NL" sz="1400" b="1" i="0" u="none" strike="noStrike">
                          <a:solidFill>
                            <a:srgbClr val="538DD5"/>
                          </a:solidFill>
                          <a:effectLst/>
                          <a:latin typeface="Calibri" panose="020F0502020204030204" pitchFamily="34" charset="0"/>
                        </a:rPr>
                        <a:t> </a:t>
                      </a:r>
                    </a:p>
                  </a:txBody>
                  <a:tcPr marL="9525" marR="9525" marT="9525" marB="0" anchor="b">
                    <a:lnL>
                      <a:noFill/>
                    </a:lnL>
                    <a:lnR>
                      <a:noFill/>
                    </a:lnR>
                    <a:lnT w="25400" cap="flat" cmpd="dbl" algn="ctr">
                      <a:solidFill>
                        <a:srgbClr val="1F497D"/>
                      </a:solidFill>
                      <a:prstDash val="solid"/>
                      <a:round/>
                      <a:headEnd type="none" w="med" len="med"/>
                      <a:tailEnd type="none" w="med" len="med"/>
                    </a:lnT>
                    <a:lnB>
                      <a:noFill/>
                    </a:lnB>
                    <a:solidFill>
                      <a:srgbClr val="FFFFFF"/>
                    </a:solidFill>
                  </a:tcPr>
                </a:tc>
                <a:tc>
                  <a:txBody>
                    <a:bodyPr/>
                    <a:lstStyle/>
                    <a:p>
                      <a:pPr algn="ctr" fontAlgn="b"/>
                      <a:r>
                        <a:rPr lang="nl-NL" sz="1400" b="1" i="0" u="none" strike="noStrike">
                          <a:solidFill>
                            <a:srgbClr val="366092"/>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nl-NL" sz="1400" b="1" i="0" u="none" strike="noStrike">
                          <a:solidFill>
                            <a:srgbClr val="366092"/>
                          </a:solidFill>
                          <a:effectLst/>
                          <a:latin typeface="Calibri" panose="020F0502020204030204" pitchFamily="34" charset="0"/>
                        </a:rPr>
                        <a:t> </a:t>
                      </a:r>
                    </a:p>
                  </a:txBody>
                  <a:tcPr marL="9525" marR="9525" marT="9525" marB="0" anchor="b">
                    <a:lnL>
                      <a:noFill/>
                    </a:lnL>
                    <a:lnR>
                      <a:noFill/>
                    </a:lnR>
                    <a:lnT w="25400" cap="flat" cmpd="dbl" algn="ctr">
                      <a:solidFill>
                        <a:srgbClr val="1F497D"/>
                      </a:solidFill>
                      <a:prstDash val="solid"/>
                      <a:round/>
                      <a:headEnd type="none" w="med" len="med"/>
                      <a:tailEnd type="none" w="med" len="med"/>
                    </a:lnT>
                    <a:lnB>
                      <a:noFill/>
                    </a:lnB>
                    <a:solidFill>
                      <a:srgbClr val="FFFFFF"/>
                    </a:solidFill>
                  </a:tcPr>
                </a:tc>
                <a:tc>
                  <a:txBody>
                    <a:bodyPr/>
                    <a:lstStyle/>
                    <a:p>
                      <a:pPr algn="ctr" fontAlgn="b"/>
                      <a:r>
                        <a:rPr lang="nl-NL" sz="1200" b="0" i="1" u="none" strike="noStrike">
                          <a:solidFill>
                            <a:srgbClr val="366092"/>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nl-NL" sz="1200" b="0" i="1" u="none" strike="noStrike">
                          <a:solidFill>
                            <a:srgbClr val="366092"/>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r>
              <a:tr h="190500">
                <a:tc gridSpan="4">
                  <a:txBody>
                    <a:bodyPr/>
                    <a:lstStyle/>
                    <a:p>
                      <a:pPr algn="l" fontAlgn="b"/>
                      <a:r>
                        <a:rPr lang="nl-NL" sz="1100" b="0" i="1" u="none" strike="noStrike" dirty="0">
                          <a:solidFill>
                            <a:srgbClr val="366092"/>
                          </a:solidFill>
                          <a:effectLst/>
                          <a:latin typeface="Calibri" panose="020F0502020204030204" pitchFamily="34" charset="0"/>
                        </a:rPr>
                        <a:t>* Omzet </a:t>
                      </a:r>
                      <a:r>
                        <a:rPr lang="nl-NL" sz="1100" b="0" i="1" u="none" strike="noStrike" dirty="0" smtClean="0">
                          <a:solidFill>
                            <a:srgbClr val="366092"/>
                          </a:solidFill>
                          <a:effectLst/>
                          <a:latin typeface="Calibri" panose="020F0502020204030204" pitchFamily="34" charset="0"/>
                        </a:rPr>
                        <a:t>Onderdelen </a:t>
                      </a:r>
                      <a:r>
                        <a:rPr lang="nl-NL" sz="1100" b="0" i="1" u="none" strike="noStrike" dirty="0">
                          <a:solidFill>
                            <a:srgbClr val="366092"/>
                          </a:solidFill>
                          <a:effectLst/>
                          <a:latin typeface="Calibri" panose="020F0502020204030204" pitchFamily="34" charset="0"/>
                        </a:rPr>
                        <a:t>&amp; </a:t>
                      </a:r>
                      <a:r>
                        <a:rPr lang="nl-NL" sz="1100" b="0" i="1" u="none" strike="noStrike" dirty="0" smtClean="0">
                          <a:solidFill>
                            <a:srgbClr val="366092"/>
                          </a:solidFill>
                          <a:effectLst/>
                          <a:latin typeface="Calibri" panose="020F0502020204030204" pitchFamily="34" charset="0"/>
                        </a:rPr>
                        <a:t>Accessoires </a:t>
                      </a:r>
                      <a:r>
                        <a:rPr lang="nl-NL" sz="1100" b="0" i="1" u="none" strike="noStrike" dirty="0">
                          <a:solidFill>
                            <a:srgbClr val="366092"/>
                          </a:solidFill>
                          <a:effectLst/>
                          <a:latin typeface="Calibri" panose="020F0502020204030204" pitchFamily="34" charset="0"/>
                        </a:rPr>
                        <a:t>inclusief fitnessapparatuur</a:t>
                      </a:r>
                    </a:p>
                  </a:txBody>
                  <a:tcPr marL="9525" marR="9525" marT="9525" marB="0" anchor="b">
                    <a:lnL>
                      <a:noFill/>
                    </a:lnL>
                    <a:lnR>
                      <a:noFill/>
                    </a:lnR>
                    <a:lnT>
                      <a:noFill/>
                    </a:lnT>
                    <a:lnB>
                      <a:noFill/>
                    </a:lnB>
                    <a:solidFill>
                      <a:srgbClr val="FFFFFF"/>
                    </a:solidFill>
                  </a:tcPr>
                </a:tc>
                <a:tc hMerge="1">
                  <a:txBody>
                    <a:bodyPr/>
                    <a:lstStyle/>
                    <a:p>
                      <a:endParaRPr lang="nl-NL"/>
                    </a:p>
                  </a:txBody>
                  <a:tcPr/>
                </a:tc>
                <a:tc hMerge="1">
                  <a:txBody>
                    <a:bodyPr/>
                    <a:lstStyle/>
                    <a:p>
                      <a:endParaRPr lang="nl-NL"/>
                    </a:p>
                  </a:txBody>
                  <a:tcPr/>
                </a:tc>
                <a:tc hMerge="1">
                  <a:txBody>
                    <a:bodyPr/>
                    <a:lstStyle/>
                    <a:p>
                      <a:endParaRPr lang="nl-NL"/>
                    </a:p>
                  </a:txBody>
                  <a:tcPr/>
                </a:tc>
                <a:tc>
                  <a:txBody>
                    <a:bodyPr/>
                    <a:lstStyle/>
                    <a:p>
                      <a:pPr algn="l" fontAlgn="b"/>
                      <a:r>
                        <a:rPr lang="nl-NL" sz="1000" b="1" i="0" u="none" strike="noStrike">
                          <a:effectLst/>
                          <a:latin typeface="Microsoft Sans Serif" panose="020B060402020202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nl-NL" sz="1000" b="1" i="0" u="none" strike="noStrike" dirty="0">
                          <a:effectLst/>
                          <a:latin typeface="Microsoft Sans Serif" panose="020B0604020202020204" pitchFamily="34" charset="0"/>
                        </a:rPr>
                        <a:t> </a:t>
                      </a:r>
                    </a:p>
                  </a:txBody>
                  <a:tcPr marL="9525" marR="9525" marT="9525" marB="0" anchor="b">
                    <a:lnL>
                      <a:noFill/>
                    </a:lnL>
                    <a:lnR>
                      <a:noFill/>
                    </a:lnR>
                    <a:lnT>
                      <a:noFill/>
                    </a:lnT>
                    <a:lnB>
                      <a:noFill/>
                    </a:lnB>
                    <a:solidFill>
                      <a:srgbClr val="FFFFFF"/>
                    </a:solidFill>
                  </a:tcPr>
                </a:tc>
              </a:tr>
            </a:tbl>
          </a:graphicData>
        </a:graphic>
      </p:graphicFrame>
      <p:graphicFrame>
        <p:nvGraphicFramePr>
          <p:cNvPr id="10290" name="Object 1"/>
          <p:cNvGraphicFramePr>
            <a:graphicFrameLocks noChangeAspect="1"/>
          </p:cNvGraphicFramePr>
          <p:nvPr/>
        </p:nvGraphicFramePr>
        <p:xfrm>
          <a:off x="1263650" y="661988"/>
          <a:ext cx="4657725" cy="2705100"/>
        </p:xfrm>
        <a:graphic>
          <a:graphicData uri="http://schemas.openxmlformats.org/presentationml/2006/ole">
            <mc:AlternateContent xmlns:mc="http://schemas.openxmlformats.org/markup-compatibility/2006">
              <mc:Choice xmlns:v="urn:schemas-microsoft-com:vml" Requires="v">
                <p:oleObj spid="_x0000_s10293" name="Werkblad" r:id="rId3" imgW="4657850" imgH="2705203" progId="Excel.Sheet.12">
                  <p:embed/>
                </p:oleObj>
              </mc:Choice>
              <mc:Fallback>
                <p:oleObj name="Werkblad" r:id="rId3" imgW="4657850" imgH="2705203" progId="Excel.Shee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3650" y="661988"/>
                        <a:ext cx="4657725" cy="270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971550" y="188913"/>
            <a:ext cx="3600450" cy="863600"/>
          </a:xfrm>
          <a:noFill/>
          <a:ln>
            <a:miter lim="800000"/>
            <a:headEnd/>
            <a:tailEnd/>
          </a:ln>
        </p:spPr>
        <p:txBody>
          <a:bodyPr/>
          <a:lstStyle/>
          <a:p>
            <a:r>
              <a:rPr lang="nl-NL" altLang="en-US" smtClean="0">
                <a:latin typeface="Calibri" pitchFamily="34" charset="0"/>
              </a:rPr>
              <a:t>Segment Fietsen</a:t>
            </a:r>
            <a:endParaRPr lang="en-US" altLang="en-US" smtClean="0">
              <a:latin typeface="Calibri" pitchFamily="34" charset="0"/>
            </a:endParaRPr>
          </a:p>
        </p:txBody>
      </p:sp>
      <p:sp>
        <p:nvSpPr>
          <p:cNvPr id="11267" name="Tijdelijke aanduiding voor datum 3"/>
          <p:cNvSpPr>
            <a:spLocks noGrp="1"/>
          </p:cNvSpPr>
          <p:nvPr>
            <p:ph type="dt" sz="quarter" idx="10"/>
          </p:nvPr>
        </p:nvSpPr>
        <p:spPr>
          <a:noFill/>
          <a:ln>
            <a:miter lim="800000"/>
            <a:headEnd/>
            <a:tailEnd/>
          </a:ln>
        </p:spPr>
        <p:txBody>
          <a:bodyPr/>
          <a:lstStyle/>
          <a:p>
            <a:r>
              <a:rPr lang="nl-NL" altLang="nl-NL" smtClean="0"/>
              <a:t>24 juli 2015</a:t>
            </a:r>
            <a:endParaRPr lang="en-US" altLang="nl-NL" smtClean="0"/>
          </a:p>
        </p:txBody>
      </p:sp>
      <p:sp>
        <p:nvSpPr>
          <p:cNvPr id="11268" name="Tijdelijke aanduiding voor voettekst 4"/>
          <p:cNvSpPr>
            <a:spLocks noGrp="1"/>
          </p:cNvSpPr>
          <p:nvPr>
            <p:ph type="ftr" sz="quarter" idx="11"/>
          </p:nvPr>
        </p:nvSpPr>
        <p:spPr>
          <a:noFill/>
          <a:ln>
            <a:miter lim="800000"/>
            <a:headEnd/>
            <a:tailEnd/>
          </a:ln>
        </p:spPr>
        <p:txBody>
          <a:bodyPr/>
          <a:lstStyle/>
          <a:p>
            <a:r>
              <a:rPr lang="en-US" altLang="en-US" smtClean="0">
                <a:latin typeface="Calibri" pitchFamily="34" charset="0"/>
                <a:ea typeface="ＭＳ Ｐゴシック" pitchFamily="34" charset="-128"/>
              </a:rPr>
              <a:t>Accell Group N.V. - Presentatie halfjaarcijfers 2015</a:t>
            </a:r>
          </a:p>
        </p:txBody>
      </p:sp>
      <p:sp>
        <p:nvSpPr>
          <p:cNvPr id="11269" name="Tijdelijke aanduiding voor dianummer 5"/>
          <p:cNvSpPr>
            <a:spLocks noGrp="1"/>
          </p:cNvSpPr>
          <p:nvPr>
            <p:ph type="sldNum" sz="quarter" idx="12"/>
          </p:nvPr>
        </p:nvSpPr>
        <p:spPr>
          <a:noFill/>
          <a:ln>
            <a:miter lim="800000"/>
            <a:headEnd/>
            <a:tailEnd/>
          </a:ln>
        </p:spPr>
        <p:txBody>
          <a:bodyPr/>
          <a:lstStyle/>
          <a:p>
            <a:fld id="{61BF2B7F-CD86-4223-9EAE-3307E2AC076B}" type="slidenum">
              <a:rPr lang="en-US" altLang="nl-NL"/>
              <a:pPr/>
              <a:t>5</a:t>
            </a:fld>
            <a:endParaRPr lang="en-US" altLang="nl-NL"/>
          </a:p>
        </p:txBody>
      </p:sp>
      <p:sp>
        <p:nvSpPr>
          <p:cNvPr id="11271" name="Tijdelijke aanduiding voor tekst 2"/>
          <p:cNvSpPr>
            <a:spLocks noGrp="1"/>
          </p:cNvSpPr>
          <p:nvPr>
            <p:ph type="body" idx="1"/>
          </p:nvPr>
        </p:nvSpPr>
        <p:spPr>
          <a:xfrm>
            <a:off x="971550" y="3429000"/>
            <a:ext cx="7921625" cy="2879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p>
            <a:pPr>
              <a:lnSpc>
                <a:spcPct val="100000"/>
              </a:lnSpc>
              <a:spcBef>
                <a:spcPct val="0"/>
              </a:spcBef>
              <a:buFontTx/>
              <a:buChar char="•"/>
              <a:defRPr/>
            </a:pPr>
            <a:r>
              <a:rPr lang="nl-NL" altLang="nl-NL" dirty="0" smtClean="0">
                <a:latin typeface="Calibri" panose="020F0502020204030204" pitchFamily="34" charset="0"/>
              </a:rPr>
              <a:t>Omzet gestegen met 12% naar €433 mln. (2014: €388 mln.)</a:t>
            </a:r>
          </a:p>
          <a:p>
            <a:pPr>
              <a:lnSpc>
                <a:spcPct val="100000"/>
              </a:lnSpc>
              <a:spcBef>
                <a:spcPct val="0"/>
              </a:spcBef>
              <a:buFontTx/>
              <a:buChar char="•"/>
              <a:defRPr/>
            </a:pPr>
            <a:endParaRPr lang="nl-NL" altLang="nl-NL" dirty="0">
              <a:latin typeface="Calibri" panose="020F0502020204030204" pitchFamily="34" charset="0"/>
            </a:endParaRPr>
          </a:p>
          <a:p>
            <a:pPr>
              <a:lnSpc>
                <a:spcPct val="100000"/>
              </a:lnSpc>
              <a:spcBef>
                <a:spcPct val="0"/>
              </a:spcBef>
              <a:buFontTx/>
              <a:buChar char="•"/>
              <a:defRPr/>
            </a:pPr>
            <a:r>
              <a:rPr lang="nl-NL" altLang="nl-NL" dirty="0" smtClean="0">
                <a:latin typeface="Calibri" panose="020F0502020204030204" pitchFamily="34" charset="0"/>
              </a:rPr>
              <a:t>Groei elektrische,- sportieve en traditionele fietsen</a:t>
            </a:r>
          </a:p>
          <a:p>
            <a:pPr lvl="1">
              <a:lnSpc>
                <a:spcPct val="100000"/>
              </a:lnSpc>
              <a:spcBef>
                <a:spcPct val="0"/>
              </a:spcBef>
              <a:buFontTx/>
              <a:buChar char="•"/>
              <a:defRPr/>
            </a:pPr>
            <a:r>
              <a:rPr lang="nl-NL" altLang="nl-NL" sz="1400" dirty="0" smtClean="0">
                <a:latin typeface="Calibri" panose="020F0502020204030204" pitchFamily="34" charset="0"/>
              </a:rPr>
              <a:t>Elektrische fietsen	: +20%</a:t>
            </a:r>
          </a:p>
          <a:p>
            <a:pPr lvl="1">
              <a:lnSpc>
                <a:spcPct val="100000"/>
              </a:lnSpc>
              <a:spcBef>
                <a:spcPct val="0"/>
              </a:spcBef>
              <a:buFontTx/>
              <a:buChar char="•"/>
              <a:defRPr/>
            </a:pPr>
            <a:r>
              <a:rPr lang="nl-NL" altLang="nl-NL" sz="1400" dirty="0">
                <a:latin typeface="Calibri" panose="020F0502020204030204" pitchFamily="34" charset="0"/>
              </a:rPr>
              <a:t>Traditionele fietsen	: +4%</a:t>
            </a:r>
          </a:p>
          <a:p>
            <a:pPr lvl="1">
              <a:lnSpc>
                <a:spcPct val="100000"/>
              </a:lnSpc>
              <a:spcBef>
                <a:spcPct val="0"/>
              </a:spcBef>
              <a:buFontTx/>
              <a:buChar char="•"/>
              <a:defRPr/>
            </a:pPr>
            <a:r>
              <a:rPr lang="nl-NL" altLang="nl-NL" sz="1400" dirty="0" smtClean="0">
                <a:latin typeface="Calibri" panose="020F0502020204030204" pitchFamily="34" charset="0"/>
              </a:rPr>
              <a:t>Sportieve fietsen	: +8%</a:t>
            </a:r>
          </a:p>
          <a:p>
            <a:pPr marL="0" indent="0">
              <a:lnSpc>
                <a:spcPct val="100000"/>
              </a:lnSpc>
              <a:spcBef>
                <a:spcPct val="0"/>
              </a:spcBef>
              <a:buFont typeface="Arial"/>
              <a:buNone/>
              <a:defRPr/>
            </a:pPr>
            <a:endParaRPr lang="nl-NL" altLang="nl-NL" dirty="0" smtClean="0">
              <a:latin typeface="Calibri" panose="020F0502020204030204" pitchFamily="34" charset="0"/>
            </a:endParaRPr>
          </a:p>
          <a:p>
            <a:pPr>
              <a:lnSpc>
                <a:spcPct val="100000"/>
              </a:lnSpc>
              <a:spcBef>
                <a:spcPct val="0"/>
              </a:spcBef>
              <a:buFontTx/>
              <a:buChar char="•"/>
              <a:defRPr/>
            </a:pPr>
            <a:r>
              <a:rPr lang="nl-NL" altLang="nl-NL" dirty="0" smtClean="0">
                <a:latin typeface="Calibri" panose="020F0502020204030204" pitchFamily="34" charset="0"/>
              </a:rPr>
              <a:t>Gemiddelde prijs per fiets stijgt met 16% naar €439 (2014: €380) door een groter aandeel elektrische fietsen en sportieve fietsen in het duurdere segment </a:t>
            </a:r>
          </a:p>
          <a:p>
            <a:pPr>
              <a:lnSpc>
                <a:spcPct val="100000"/>
              </a:lnSpc>
              <a:spcBef>
                <a:spcPct val="0"/>
              </a:spcBef>
              <a:buFontTx/>
              <a:buChar char="•"/>
              <a:defRPr/>
            </a:pPr>
            <a:endParaRPr lang="nl-NL" altLang="nl-NL" dirty="0" smtClean="0">
              <a:latin typeface="Calibri" panose="020F0502020204030204" pitchFamily="34" charset="0"/>
            </a:endParaRPr>
          </a:p>
          <a:p>
            <a:pPr>
              <a:lnSpc>
                <a:spcPct val="100000"/>
              </a:lnSpc>
              <a:spcBef>
                <a:spcPct val="0"/>
              </a:spcBef>
              <a:buFontTx/>
              <a:buChar char="•"/>
              <a:defRPr/>
            </a:pPr>
            <a:r>
              <a:rPr lang="nl-NL" altLang="nl-NL" dirty="0" smtClean="0">
                <a:latin typeface="Calibri" panose="020F0502020204030204" pitchFamily="34" charset="0"/>
              </a:rPr>
              <a:t>Aantal verkochte fietsen 1</a:t>
            </a:r>
            <a:r>
              <a:rPr lang="nl-NL" altLang="nl-NL" baseline="30000" dirty="0">
                <a:latin typeface="Calibri" panose="020F0502020204030204" pitchFamily="34" charset="0"/>
              </a:rPr>
              <a:t>e</a:t>
            </a:r>
            <a:r>
              <a:rPr lang="nl-NL" altLang="nl-NL" dirty="0" smtClean="0">
                <a:latin typeface="Calibri" panose="020F0502020204030204" pitchFamily="34" charset="0"/>
              </a:rPr>
              <a:t> helft 2015 is 985.000 (2014: 1.018.000) </a:t>
            </a:r>
          </a:p>
          <a:p>
            <a:pPr>
              <a:buFontTx/>
              <a:buChar char="•"/>
              <a:defRPr/>
            </a:pPr>
            <a:endParaRPr lang="en-US" altLang="en-US" dirty="0" smtClean="0">
              <a:latin typeface="Calibri" panose="020F0502020204030204" pitchFamily="34" charset="0"/>
            </a:endParaRPr>
          </a:p>
        </p:txBody>
      </p:sp>
      <p:graphicFrame>
        <p:nvGraphicFramePr>
          <p:cNvPr id="2" name="Chart 1"/>
          <p:cNvGraphicFramePr>
            <a:graphicFrameLocks/>
          </p:cNvGraphicFramePr>
          <p:nvPr/>
        </p:nvGraphicFramePr>
        <p:xfrm>
          <a:off x="3944938" y="425450"/>
          <a:ext cx="4692650" cy="2378075"/>
        </p:xfrm>
        <a:graphic>
          <a:graphicData uri="http://schemas.openxmlformats.org/presentationml/2006/ole">
            <mc:AlternateContent xmlns:mc="http://schemas.openxmlformats.org/markup-compatibility/2006">
              <mc:Choice xmlns:v="urn:schemas-microsoft-com:vml" Requires="v">
                <p:oleObj spid="_x0000_s11274" name="Grafiek" r:id="rId3" imgW="4694327" imgH="2383743" progId="Excel.Chart.8">
                  <p:embed/>
                </p:oleObj>
              </mc:Choice>
              <mc:Fallback>
                <p:oleObj name="Grafiek" r:id="rId3" imgW="4694327" imgH="2383743" progId="Excel.Chart.8">
                  <p:embed/>
                  <p:pic>
                    <p:nvPicPr>
                      <p:cNvPr id="0" name="Chart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4938" y="425450"/>
                        <a:ext cx="4692650" cy="2378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971550" y="188913"/>
            <a:ext cx="3600450" cy="863600"/>
          </a:xfrm>
          <a:noFill/>
          <a:ln>
            <a:miter lim="800000"/>
            <a:headEnd/>
            <a:tailEnd/>
          </a:ln>
        </p:spPr>
        <p:txBody>
          <a:bodyPr/>
          <a:lstStyle/>
          <a:p>
            <a:r>
              <a:rPr lang="nl-NL" altLang="en-US" smtClean="0">
                <a:latin typeface="Calibri" pitchFamily="34" charset="0"/>
              </a:rPr>
              <a:t>Segment Fietsen per land</a:t>
            </a:r>
            <a:endParaRPr lang="en-US" altLang="en-US" smtClean="0">
              <a:latin typeface="Calibri" pitchFamily="34" charset="0"/>
            </a:endParaRPr>
          </a:p>
        </p:txBody>
      </p:sp>
      <p:sp>
        <p:nvSpPr>
          <p:cNvPr id="12291" name="Tijdelijke aanduiding voor datum 3"/>
          <p:cNvSpPr>
            <a:spLocks noGrp="1"/>
          </p:cNvSpPr>
          <p:nvPr>
            <p:ph type="dt" sz="quarter" idx="10"/>
          </p:nvPr>
        </p:nvSpPr>
        <p:spPr>
          <a:noFill/>
          <a:ln>
            <a:miter lim="800000"/>
            <a:headEnd/>
            <a:tailEnd/>
          </a:ln>
        </p:spPr>
        <p:txBody>
          <a:bodyPr/>
          <a:lstStyle/>
          <a:p>
            <a:r>
              <a:rPr lang="nl-NL" altLang="nl-NL" smtClean="0"/>
              <a:t>24 juli 2015</a:t>
            </a:r>
            <a:endParaRPr lang="en-US" altLang="nl-NL" smtClean="0"/>
          </a:p>
        </p:txBody>
      </p:sp>
      <p:sp>
        <p:nvSpPr>
          <p:cNvPr id="12292" name="Tijdelijke aanduiding voor voettekst 4"/>
          <p:cNvSpPr>
            <a:spLocks noGrp="1"/>
          </p:cNvSpPr>
          <p:nvPr>
            <p:ph type="ftr" sz="quarter" idx="11"/>
          </p:nvPr>
        </p:nvSpPr>
        <p:spPr>
          <a:noFill/>
          <a:ln>
            <a:miter lim="800000"/>
            <a:headEnd/>
            <a:tailEnd/>
          </a:ln>
        </p:spPr>
        <p:txBody>
          <a:bodyPr/>
          <a:lstStyle/>
          <a:p>
            <a:r>
              <a:rPr lang="en-US" altLang="en-US" smtClean="0">
                <a:latin typeface="Calibri" pitchFamily="34" charset="0"/>
                <a:ea typeface="ＭＳ Ｐゴシック" pitchFamily="34" charset="-128"/>
              </a:rPr>
              <a:t>Accell Group N.V. - Presentatie halfjaarcijfers 2015</a:t>
            </a:r>
          </a:p>
        </p:txBody>
      </p:sp>
      <p:sp>
        <p:nvSpPr>
          <p:cNvPr id="12293" name="Tijdelijke aanduiding voor dianummer 5"/>
          <p:cNvSpPr>
            <a:spLocks noGrp="1"/>
          </p:cNvSpPr>
          <p:nvPr>
            <p:ph type="sldNum" sz="quarter" idx="12"/>
          </p:nvPr>
        </p:nvSpPr>
        <p:spPr>
          <a:noFill/>
          <a:ln>
            <a:miter lim="800000"/>
            <a:headEnd/>
            <a:tailEnd/>
          </a:ln>
        </p:spPr>
        <p:txBody>
          <a:bodyPr/>
          <a:lstStyle/>
          <a:p>
            <a:fld id="{2D670D25-E860-4143-A40E-E0702F1601B1}" type="slidenum">
              <a:rPr lang="en-US" altLang="nl-NL"/>
              <a:pPr/>
              <a:t>6</a:t>
            </a:fld>
            <a:endParaRPr lang="en-US" altLang="nl-NL"/>
          </a:p>
        </p:txBody>
      </p:sp>
      <p:sp>
        <p:nvSpPr>
          <p:cNvPr id="14343" name="Tijdelijke aanduiding voor tekst 2"/>
          <p:cNvSpPr>
            <a:spLocks noGrp="1"/>
          </p:cNvSpPr>
          <p:nvPr>
            <p:ph type="body" idx="1"/>
          </p:nvPr>
        </p:nvSpPr>
        <p:spPr>
          <a:xfrm>
            <a:off x="971550" y="2997200"/>
            <a:ext cx="7921625" cy="33845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p>
            <a:pPr>
              <a:buFontTx/>
              <a:buChar char="•"/>
              <a:defRPr/>
            </a:pPr>
            <a:r>
              <a:rPr lang="nl-NL" altLang="en-US" dirty="0">
                <a:latin typeface="Calibri" panose="020F0502020204030204" pitchFamily="34" charset="0"/>
              </a:rPr>
              <a:t>In Nederland daalde de afzet in de markt (bron GFK vakhandel) met 7%. De afzet van de door Accell Group verkochte fietsen in Nederland daalde met 5</a:t>
            </a:r>
            <a:r>
              <a:rPr lang="nl-NL" altLang="en-US" dirty="0" smtClean="0">
                <a:latin typeface="Calibri" panose="020F0502020204030204" pitchFamily="34" charset="0"/>
              </a:rPr>
              <a:t>%</a:t>
            </a:r>
          </a:p>
          <a:p>
            <a:pPr marL="0" indent="0">
              <a:buFont typeface="Arial"/>
              <a:buNone/>
              <a:defRPr/>
            </a:pPr>
            <a:endParaRPr lang="nl-NL" altLang="en-US" dirty="0" smtClean="0">
              <a:latin typeface="Calibri" panose="020F0502020204030204" pitchFamily="34" charset="0"/>
            </a:endParaRPr>
          </a:p>
          <a:p>
            <a:pPr>
              <a:buFontTx/>
              <a:buChar char="•"/>
              <a:defRPr/>
            </a:pPr>
            <a:r>
              <a:rPr lang="nl-NL" altLang="en-US" dirty="0" smtClean="0">
                <a:latin typeface="Calibri" panose="020F0502020204030204" pitchFamily="34" charset="0"/>
              </a:rPr>
              <a:t>In Duitsland nam de omzet autonoom met 22% toe, met name door goede verkopen van performance E-bikes van </a:t>
            </a:r>
            <a:r>
              <a:rPr lang="nl-NL" altLang="en-US" dirty="0" err="1" smtClean="0">
                <a:latin typeface="Calibri" panose="020F0502020204030204" pitchFamily="34" charset="0"/>
              </a:rPr>
              <a:t>Haibike</a:t>
            </a:r>
            <a:r>
              <a:rPr lang="nl-NL" altLang="en-US" dirty="0" smtClean="0">
                <a:latin typeface="Calibri" panose="020F0502020204030204" pitchFamily="34" charset="0"/>
              </a:rPr>
              <a:t> en sportieve fietsen van </a:t>
            </a:r>
            <a:r>
              <a:rPr lang="nl-NL" altLang="en-US" dirty="0" err="1" smtClean="0">
                <a:latin typeface="Calibri" panose="020F0502020204030204" pitchFamily="34" charset="0"/>
              </a:rPr>
              <a:t>Ghost</a:t>
            </a:r>
            <a:endParaRPr lang="nl-NL" altLang="en-US" dirty="0" smtClean="0">
              <a:latin typeface="Calibri" panose="020F0502020204030204" pitchFamily="34" charset="0"/>
            </a:endParaRPr>
          </a:p>
          <a:p>
            <a:pPr>
              <a:buFontTx/>
              <a:buChar char="•"/>
              <a:defRPr/>
            </a:pPr>
            <a:endParaRPr lang="nl-NL" altLang="en-US" dirty="0" smtClean="0">
              <a:latin typeface="Calibri" panose="020F0502020204030204" pitchFamily="34" charset="0"/>
            </a:endParaRPr>
          </a:p>
          <a:p>
            <a:pPr>
              <a:buFontTx/>
              <a:buChar char="•"/>
              <a:defRPr/>
            </a:pPr>
            <a:r>
              <a:rPr lang="nl-NL" altLang="en-US" dirty="0" smtClean="0">
                <a:latin typeface="Calibri" panose="020F0502020204030204" pitchFamily="34" charset="0"/>
              </a:rPr>
              <a:t>In Noord-Amerika steeg de omzet in dollars met 2% door een hogere omzet van het merk </a:t>
            </a:r>
            <a:r>
              <a:rPr lang="nl-NL" altLang="en-US" dirty="0" err="1" smtClean="0">
                <a:latin typeface="Calibri" panose="020F0502020204030204" pitchFamily="34" charset="0"/>
              </a:rPr>
              <a:t>Diamondback</a:t>
            </a:r>
            <a:r>
              <a:rPr lang="nl-NL" altLang="en-US" dirty="0" smtClean="0">
                <a:latin typeface="Calibri" panose="020F0502020204030204" pitchFamily="34" charset="0"/>
              </a:rPr>
              <a:t> en de introductie van het merk </a:t>
            </a:r>
            <a:r>
              <a:rPr lang="nl-NL" altLang="en-US" dirty="0" err="1" smtClean="0">
                <a:latin typeface="Calibri" panose="020F0502020204030204" pitchFamily="34" charset="0"/>
              </a:rPr>
              <a:t>Ghost</a:t>
            </a:r>
            <a:r>
              <a:rPr lang="nl-NL" altLang="en-US" dirty="0" smtClean="0">
                <a:latin typeface="Calibri" panose="020F0502020204030204" pitchFamily="34" charset="0"/>
              </a:rPr>
              <a:t> </a:t>
            </a:r>
          </a:p>
          <a:p>
            <a:pPr>
              <a:buFontTx/>
              <a:buChar char="•"/>
              <a:defRPr/>
            </a:pPr>
            <a:endParaRPr lang="nl-NL" altLang="en-US" dirty="0" smtClean="0">
              <a:latin typeface="Calibri" panose="020F0502020204030204" pitchFamily="34" charset="0"/>
            </a:endParaRPr>
          </a:p>
          <a:p>
            <a:pPr>
              <a:buFontTx/>
              <a:buChar char="•"/>
              <a:defRPr/>
            </a:pPr>
            <a:r>
              <a:rPr lang="nl-NL" altLang="en-US" dirty="0" smtClean="0">
                <a:latin typeface="Calibri" panose="020F0502020204030204" pitchFamily="34" charset="0"/>
              </a:rPr>
              <a:t>In Overig Europa steeg de omzet met name door de groei van </a:t>
            </a:r>
            <a:r>
              <a:rPr lang="nl-NL" altLang="en-US" dirty="0" err="1" smtClean="0">
                <a:latin typeface="Calibri" panose="020F0502020204030204" pitchFamily="34" charset="0"/>
              </a:rPr>
              <a:t>Haibike</a:t>
            </a:r>
            <a:r>
              <a:rPr lang="nl-NL" altLang="en-US" dirty="0" smtClean="0">
                <a:latin typeface="Calibri" panose="020F0502020204030204" pitchFamily="34" charset="0"/>
              </a:rPr>
              <a:t> </a:t>
            </a:r>
            <a:endParaRPr lang="en-US" altLang="en-US" dirty="0" smtClean="0">
              <a:latin typeface="Calibri" panose="020F0502020204030204" pitchFamily="34" charset="0"/>
            </a:endParaRPr>
          </a:p>
        </p:txBody>
      </p:sp>
      <p:graphicFrame>
        <p:nvGraphicFramePr>
          <p:cNvPr id="12295" name="Chart 1"/>
          <p:cNvGraphicFramePr>
            <a:graphicFrameLocks/>
          </p:cNvGraphicFramePr>
          <p:nvPr/>
        </p:nvGraphicFramePr>
        <p:xfrm>
          <a:off x="4881563" y="138113"/>
          <a:ext cx="4237037" cy="2825750"/>
        </p:xfrm>
        <a:graphic>
          <a:graphicData uri="http://schemas.openxmlformats.org/presentationml/2006/ole">
            <mc:AlternateContent xmlns:mc="http://schemas.openxmlformats.org/markup-compatibility/2006">
              <mc:Choice xmlns:v="urn:schemas-microsoft-com:vml" Requires="v">
                <p:oleObj spid="_x0000_s12298" name="Grafiek" r:id="rId3" imgW="4243184" imgH="2834886" progId="Excel.Chart.8">
                  <p:embed/>
                </p:oleObj>
              </mc:Choice>
              <mc:Fallback>
                <p:oleObj name="Grafiek" r:id="rId3" imgW="4243184" imgH="2834886" progId="Excel.Chart.8">
                  <p:embed/>
                  <p:pic>
                    <p:nvPicPr>
                      <p:cNvPr id="0" name="Chart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1563" y="138113"/>
                        <a:ext cx="4237037" cy="282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971550" y="188913"/>
            <a:ext cx="3600450" cy="719137"/>
          </a:xfrm>
          <a:noFill/>
          <a:ln>
            <a:miter lim="800000"/>
            <a:headEnd/>
            <a:tailEnd/>
          </a:ln>
        </p:spPr>
        <p:txBody>
          <a:bodyPr/>
          <a:lstStyle/>
          <a:p>
            <a:r>
              <a:rPr lang="nl-NL" altLang="en-US" smtClean="0">
                <a:latin typeface="Calibri" pitchFamily="34" charset="0"/>
              </a:rPr>
              <a:t>Segment Onderdelen &amp; Accessoires</a:t>
            </a:r>
            <a:endParaRPr lang="en-US" altLang="en-US" smtClean="0">
              <a:latin typeface="Calibri" pitchFamily="34" charset="0"/>
            </a:endParaRPr>
          </a:p>
        </p:txBody>
      </p:sp>
      <p:sp>
        <p:nvSpPr>
          <p:cNvPr id="13315" name="Tijdelijke aanduiding voor tekst 2"/>
          <p:cNvSpPr>
            <a:spLocks noGrp="1"/>
          </p:cNvSpPr>
          <p:nvPr>
            <p:ph type="body" idx="1"/>
          </p:nvPr>
        </p:nvSpPr>
        <p:spPr>
          <a:xfrm>
            <a:off x="971550" y="3429000"/>
            <a:ext cx="7921625" cy="2879725"/>
          </a:xfrm>
          <a:noFill/>
          <a:ln>
            <a:miter lim="800000"/>
            <a:headEnd/>
            <a:tailEnd/>
          </a:ln>
        </p:spPr>
        <p:txBody>
          <a:bodyPr/>
          <a:lstStyle/>
          <a:p>
            <a:pPr>
              <a:buFontTx/>
              <a:buChar char="•"/>
            </a:pPr>
            <a:r>
              <a:rPr lang="nl-NL" altLang="en-US" smtClean="0">
                <a:latin typeface="Calibri" pitchFamily="34" charset="0"/>
              </a:rPr>
              <a:t>Omzet gestegen met 19% naar €141 mln. (2014: €119 mln.)</a:t>
            </a:r>
          </a:p>
          <a:p>
            <a:pPr>
              <a:buFontTx/>
              <a:buChar char="•"/>
            </a:pPr>
            <a:endParaRPr lang="nl-NL" altLang="en-US" smtClean="0">
              <a:latin typeface="Calibri" pitchFamily="34" charset="0"/>
            </a:endParaRPr>
          </a:p>
          <a:p>
            <a:pPr>
              <a:buFontTx/>
              <a:buChar char="•"/>
            </a:pPr>
            <a:r>
              <a:rPr lang="nl-NL" altLang="en-US" smtClean="0">
                <a:latin typeface="Calibri" pitchFamily="34" charset="0"/>
              </a:rPr>
              <a:t>Omzet eigen merken gestegen met 17%</a:t>
            </a:r>
          </a:p>
          <a:p>
            <a:pPr>
              <a:buFontTx/>
              <a:buChar char="•"/>
            </a:pPr>
            <a:endParaRPr lang="nl-NL" altLang="en-US" smtClean="0">
              <a:latin typeface="Calibri" pitchFamily="34" charset="0"/>
            </a:endParaRPr>
          </a:p>
          <a:p>
            <a:pPr>
              <a:buFontTx/>
              <a:buChar char="•"/>
            </a:pPr>
            <a:r>
              <a:rPr lang="nl-NL" altLang="en-US" smtClean="0">
                <a:latin typeface="Calibri" pitchFamily="34" charset="0"/>
              </a:rPr>
              <a:t>Omzetgroei gerelateerd aan acquisities Comet en CSN is 11%</a:t>
            </a:r>
          </a:p>
          <a:p>
            <a:pPr>
              <a:buFontTx/>
              <a:buChar char="•"/>
            </a:pPr>
            <a:endParaRPr lang="nl-NL" altLang="en-US" smtClean="0">
              <a:latin typeface="Calibri" pitchFamily="34" charset="0"/>
            </a:endParaRPr>
          </a:p>
          <a:p>
            <a:pPr>
              <a:buFontTx/>
              <a:buChar char="•"/>
            </a:pPr>
            <a:endParaRPr lang="nl-NL" altLang="en-US" smtClean="0">
              <a:latin typeface="Calibri" pitchFamily="34" charset="0"/>
            </a:endParaRPr>
          </a:p>
          <a:p>
            <a:pPr>
              <a:buFontTx/>
              <a:buChar char="•"/>
            </a:pPr>
            <a:endParaRPr lang="nl-NL" altLang="en-US" smtClean="0">
              <a:latin typeface="Calibri" pitchFamily="34" charset="0"/>
            </a:endParaRPr>
          </a:p>
          <a:p>
            <a:pPr>
              <a:buFontTx/>
              <a:buChar char="•"/>
            </a:pPr>
            <a:endParaRPr lang="en-US" altLang="en-US" smtClean="0">
              <a:latin typeface="Calibri" pitchFamily="34" charset="0"/>
            </a:endParaRPr>
          </a:p>
        </p:txBody>
      </p:sp>
      <p:sp>
        <p:nvSpPr>
          <p:cNvPr id="13316" name="Tijdelijke aanduiding voor datum 3"/>
          <p:cNvSpPr>
            <a:spLocks noGrp="1"/>
          </p:cNvSpPr>
          <p:nvPr>
            <p:ph type="dt" sz="quarter" idx="10"/>
          </p:nvPr>
        </p:nvSpPr>
        <p:spPr>
          <a:noFill/>
          <a:ln>
            <a:miter lim="800000"/>
            <a:headEnd/>
            <a:tailEnd/>
          </a:ln>
        </p:spPr>
        <p:txBody>
          <a:bodyPr/>
          <a:lstStyle/>
          <a:p>
            <a:r>
              <a:rPr lang="nl-NL" altLang="nl-NL" smtClean="0"/>
              <a:t>24 juli 2015</a:t>
            </a:r>
            <a:endParaRPr lang="en-US" altLang="nl-NL" smtClean="0"/>
          </a:p>
        </p:txBody>
      </p:sp>
      <p:sp>
        <p:nvSpPr>
          <p:cNvPr id="13317" name="Tijdelijke aanduiding voor voettekst 4"/>
          <p:cNvSpPr>
            <a:spLocks noGrp="1"/>
          </p:cNvSpPr>
          <p:nvPr>
            <p:ph type="ftr" sz="quarter" idx="11"/>
          </p:nvPr>
        </p:nvSpPr>
        <p:spPr>
          <a:noFill/>
          <a:ln>
            <a:miter lim="800000"/>
            <a:headEnd/>
            <a:tailEnd/>
          </a:ln>
        </p:spPr>
        <p:txBody>
          <a:bodyPr/>
          <a:lstStyle/>
          <a:p>
            <a:r>
              <a:rPr lang="en-US" altLang="en-US" smtClean="0">
                <a:latin typeface="Calibri" pitchFamily="34" charset="0"/>
                <a:ea typeface="ＭＳ Ｐゴシック" pitchFamily="34" charset="-128"/>
              </a:rPr>
              <a:t>Accell Group N.V. - Presentatie halfjaarcijfers 2015</a:t>
            </a:r>
          </a:p>
        </p:txBody>
      </p:sp>
      <p:sp>
        <p:nvSpPr>
          <p:cNvPr id="13318" name="Tijdelijke aanduiding voor dianummer 5"/>
          <p:cNvSpPr>
            <a:spLocks noGrp="1"/>
          </p:cNvSpPr>
          <p:nvPr>
            <p:ph type="sldNum" sz="quarter" idx="12"/>
          </p:nvPr>
        </p:nvSpPr>
        <p:spPr>
          <a:noFill/>
          <a:ln>
            <a:miter lim="800000"/>
            <a:headEnd/>
            <a:tailEnd/>
          </a:ln>
        </p:spPr>
        <p:txBody>
          <a:bodyPr/>
          <a:lstStyle/>
          <a:p>
            <a:fld id="{7B7B3E9F-70CA-4F8A-833D-F8F47F871590}" type="slidenum">
              <a:rPr lang="en-US" altLang="nl-NL"/>
              <a:pPr/>
              <a:t>7</a:t>
            </a:fld>
            <a:endParaRPr lang="en-US" altLang="nl-NL"/>
          </a:p>
        </p:txBody>
      </p:sp>
      <p:graphicFrame>
        <p:nvGraphicFramePr>
          <p:cNvPr id="13319" name="Chart 1"/>
          <p:cNvGraphicFramePr>
            <a:graphicFrameLocks/>
          </p:cNvGraphicFramePr>
          <p:nvPr/>
        </p:nvGraphicFramePr>
        <p:xfrm>
          <a:off x="4597400" y="28575"/>
          <a:ext cx="4403725" cy="3052763"/>
        </p:xfrm>
        <a:graphic>
          <a:graphicData uri="http://schemas.openxmlformats.org/presentationml/2006/ole">
            <mc:AlternateContent xmlns:mc="http://schemas.openxmlformats.org/markup-compatibility/2006">
              <mc:Choice xmlns:v="urn:schemas-microsoft-com:vml" Requires="v">
                <p:oleObj spid="_x0000_s13322" name="Grafiek" r:id="rId3" imgW="4413887" imgH="3060457" progId="Excel.Chart.8">
                  <p:embed/>
                </p:oleObj>
              </mc:Choice>
              <mc:Fallback>
                <p:oleObj name="Grafiek" r:id="rId3" imgW="4413887" imgH="3060457" progId="Excel.Chart.8">
                  <p:embed/>
                  <p:pic>
                    <p:nvPicPr>
                      <p:cNvPr id="0" name="Chart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7400" y="28575"/>
                        <a:ext cx="4403725" cy="3052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976313" y="188913"/>
            <a:ext cx="3595687" cy="863600"/>
          </a:xfrm>
          <a:noFill/>
          <a:ln>
            <a:miter lim="800000"/>
            <a:headEnd/>
            <a:tailEnd/>
          </a:ln>
        </p:spPr>
        <p:txBody>
          <a:bodyPr/>
          <a:lstStyle/>
          <a:p>
            <a:r>
              <a:rPr lang="nl-NL" altLang="en-US" smtClean="0">
                <a:latin typeface="Calibri" pitchFamily="34" charset="0"/>
              </a:rPr>
              <a:t>Segment Onderdelen &amp; Accessoires per land</a:t>
            </a:r>
            <a:endParaRPr lang="en-US" altLang="en-US" smtClean="0">
              <a:latin typeface="Calibri" pitchFamily="34" charset="0"/>
            </a:endParaRPr>
          </a:p>
        </p:txBody>
      </p:sp>
      <p:sp>
        <p:nvSpPr>
          <p:cNvPr id="15363" name="Tijdelijke aanduiding voor tekst 2"/>
          <p:cNvSpPr>
            <a:spLocks noGrp="1"/>
          </p:cNvSpPr>
          <p:nvPr>
            <p:ph type="body" idx="1"/>
          </p:nvPr>
        </p:nvSpPr>
        <p:spPr>
          <a:xfrm>
            <a:off x="976313" y="3300413"/>
            <a:ext cx="7916862" cy="2879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p>
            <a:pPr>
              <a:buFontTx/>
              <a:buChar char="•"/>
              <a:defRPr/>
            </a:pPr>
            <a:r>
              <a:rPr lang="nl-NL" altLang="en-US" dirty="0" smtClean="0">
                <a:latin typeface="Calibri" panose="020F0502020204030204" pitchFamily="34" charset="0"/>
              </a:rPr>
              <a:t>Omzet in Nederland gestegen door groei van het eigen merk en hogere vraag naar accessoires en vervangingsdelen voor elektrische fietsen</a:t>
            </a:r>
          </a:p>
          <a:p>
            <a:pPr>
              <a:buFontTx/>
              <a:buChar char="•"/>
              <a:defRPr/>
            </a:pPr>
            <a:endParaRPr lang="nl-NL" altLang="en-US" dirty="0" smtClean="0">
              <a:latin typeface="Calibri" panose="020F0502020204030204" pitchFamily="34" charset="0"/>
            </a:endParaRPr>
          </a:p>
          <a:p>
            <a:pPr>
              <a:buFontTx/>
              <a:buChar char="•"/>
              <a:defRPr/>
            </a:pPr>
            <a:r>
              <a:rPr lang="nl-NL" altLang="en-US" dirty="0" smtClean="0">
                <a:latin typeface="Calibri" panose="020F0502020204030204" pitchFamily="34" charset="0"/>
              </a:rPr>
              <a:t>Sterke positie in Duitsland bij Wiener Bike </a:t>
            </a:r>
            <a:r>
              <a:rPr lang="nl-NL" altLang="en-US" dirty="0" err="1" smtClean="0">
                <a:latin typeface="Calibri" panose="020F0502020204030204" pitchFamily="34" charset="0"/>
              </a:rPr>
              <a:t>Parts</a:t>
            </a:r>
            <a:endParaRPr lang="nl-NL" altLang="en-US" dirty="0" smtClean="0">
              <a:latin typeface="Calibri" panose="020F0502020204030204" pitchFamily="34" charset="0"/>
            </a:endParaRPr>
          </a:p>
          <a:p>
            <a:pPr marL="0" indent="0">
              <a:buFont typeface="Arial"/>
              <a:buNone/>
              <a:defRPr/>
            </a:pPr>
            <a:endParaRPr lang="nl-NL" altLang="en-US" dirty="0" smtClean="0">
              <a:latin typeface="Calibri" panose="020F0502020204030204" pitchFamily="34" charset="0"/>
            </a:endParaRPr>
          </a:p>
          <a:p>
            <a:pPr>
              <a:buFontTx/>
              <a:buChar char="•"/>
              <a:defRPr/>
            </a:pPr>
            <a:r>
              <a:rPr lang="nl-NL" altLang="en-US" dirty="0" smtClean="0">
                <a:latin typeface="Calibri" panose="020F0502020204030204" pitchFamily="34" charset="0"/>
              </a:rPr>
              <a:t>Onderdelenomzet in Noord-Amerika daalt licht</a:t>
            </a:r>
          </a:p>
          <a:p>
            <a:pPr>
              <a:buFontTx/>
              <a:buChar char="•"/>
              <a:defRPr/>
            </a:pPr>
            <a:endParaRPr lang="nl-NL" altLang="en-US" dirty="0" smtClean="0">
              <a:latin typeface="Calibri" panose="020F0502020204030204" pitchFamily="34" charset="0"/>
            </a:endParaRPr>
          </a:p>
          <a:p>
            <a:pPr>
              <a:buFontTx/>
              <a:buChar char="•"/>
              <a:defRPr/>
            </a:pPr>
            <a:r>
              <a:rPr lang="nl-NL" altLang="en-US" dirty="0" smtClean="0">
                <a:latin typeface="Calibri" panose="020F0502020204030204" pitchFamily="34" charset="0"/>
              </a:rPr>
              <a:t>In Overig Europa zijn voor </a:t>
            </a:r>
            <a:r>
              <a:rPr lang="nl-NL" altLang="en-US" dirty="0" err="1" smtClean="0">
                <a:latin typeface="Calibri" panose="020F0502020204030204" pitchFamily="34" charset="0"/>
              </a:rPr>
              <a:t>Accell</a:t>
            </a:r>
            <a:r>
              <a:rPr lang="nl-NL" altLang="en-US" dirty="0" smtClean="0">
                <a:latin typeface="Calibri" panose="020F0502020204030204" pitchFamily="34" charset="0"/>
              </a:rPr>
              <a:t> Group het Verenigd Koninkrijk en Frankrijk de belangrijkste landen</a:t>
            </a:r>
          </a:p>
          <a:p>
            <a:pPr>
              <a:buFontTx/>
              <a:buChar char="•"/>
              <a:defRPr/>
            </a:pPr>
            <a:endParaRPr lang="nl-NL" altLang="en-US" sz="1000" dirty="0">
              <a:latin typeface="Calibri" panose="020F0502020204030204" pitchFamily="34" charset="0"/>
            </a:endParaRPr>
          </a:p>
          <a:p>
            <a:pPr>
              <a:buFontTx/>
              <a:buChar char="•"/>
              <a:defRPr/>
            </a:pPr>
            <a:endParaRPr lang="nl-NL" altLang="en-US" dirty="0">
              <a:latin typeface="Calibri" panose="020F0502020204030204" pitchFamily="34" charset="0"/>
            </a:endParaRPr>
          </a:p>
          <a:p>
            <a:pPr>
              <a:buFontTx/>
              <a:buChar char="•"/>
              <a:defRPr/>
            </a:pPr>
            <a:endParaRPr lang="en-US" altLang="en-US" dirty="0" smtClean="0">
              <a:latin typeface="Calibri" panose="020F0502020204030204" pitchFamily="34" charset="0"/>
            </a:endParaRPr>
          </a:p>
        </p:txBody>
      </p:sp>
      <p:sp>
        <p:nvSpPr>
          <p:cNvPr id="14340" name="Tijdelijke aanduiding voor datum 3"/>
          <p:cNvSpPr>
            <a:spLocks noGrp="1"/>
          </p:cNvSpPr>
          <p:nvPr>
            <p:ph type="dt" sz="quarter" idx="10"/>
          </p:nvPr>
        </p:nvSpPr>
        <p:spPr>
          <a:noFill/>
          <a:ln>
            <a:miter lim="800000"/>
            <a:headEnd/>
            <a:tailEnd/>
          </a:ln>
        </p:spPr>
        <p:txBody>
          <a:bodyPr/>
          <a:lstStyle/>
          <a:p>
            <a:r>
              <a:rPr lang="nl-NL" altLang="nl-NL" smtClean="0"/>
              <a:t>24 juli 2015</a:t>
            </a:r>
            <a:endParaRPr lang="en-US" altLang="nl-NL" smtClean="0"/>
          </a:p>
        </p:txBody>
      </p:sp>
      <p:sp>
        <p:nvSpPr>
          <p:cNvPr id="14341" name="Tijdelijke aanduiding voor voettekst 4"/>
          <p:cNvSpPr>
            <a:spLocks noGrp="1"/>
          </p:cNvSpPr>
          <p:nvPr>
            <p:ph type="ftr" sz="quarter" idx="11"/>
          </p:nvPr>
        </p:nvSpPr>
        <p:spPr>
          <a:noFill/>
          <a:ln>
            <a:miter lim="800000"/>
            <a:headEnd/>
            <a:tailEnd/>
          </a:ln>
        </p:spPr>
        <p:txBody>
          <a:bodyPr/>
          <a:lstStyle/>
          <a:p>
            <a:r>
              <a:rPr lang="en-US" altLang="en-US" smtClean="0">
                <a:latin typeface="Calibri" pitchFamily="34" charset="0"/>
                <a:ea typeface="ＭＳ Ｐゴシック" pitchFamily="34" charset="-128"/>
              </a:rPr>
              <a:t>Accell Group N.V. - Presentatie halfjaarcijfers 2015</a:t>
            </a:r>
          </a:p>
        </p:txBody>
      </p:sp>
      <p:sp>
        <p:nvSpPr>
          <p:cNvPr id="14342" name="Tijdelijke aanduiding voor dianummer 5"/>
          <p:cNvSpPr>
            <a:spLocks noGrp="1"/>
          </p:cNvSpPr>
          <p:nvPr>
            <p:ph type="sldNum" sz="quarter" idx="12"/>
          </p:nvPr>
        </p:nvSpPr>
        <p:spPr>
          <a:noFill/>
          <a:ln>
            <a:miter lim="800000"/>
            <a:headEnd/>
            <a:tailEnd/>
          </a:ln>
        </p:spPr>
        <p:txBody>
          <a:bodyPr/>
          <a:lstStyle/>
          <a:p>
            <a:fld id="{F2671565-6C81-4A46-8E52-A2D88C5B0816}" type="slidenum">
              <a:rPr lang="en-US" altLang="nl-NL"/>
              <a:pPr/>
              <a:t>8</a:t>
            </a:fld>
            <a:endParaRPr lang="en-US" altLang="nl-NL"/>
          </a:p>
        </p:txBody>
      </p:sp>
      <p:graphicFrame>
        <p:nvGraphicFramePr>
          <p:cNvPr id="14343" name="Chart 1"/>
          <p:cNvGraphicFramePr>
            <a:graphicFrameLocks/>
          </p:cNvGraphicFramePr>
          <p:nvPr/>
        </p:nvGraphicFramePr>
        <p:xfrm>
          <a:off x="4376738" y="150813"/>
          <a:ext cx="4737100" cy="2968625"/>
        </p:xfrm>
        <a:graphic>
          <a:graphicData uri="http://schemas.openxmlformats.org/presentationml/2006/ole">
            <mc:AlternateContent xmlns:mc="http://schemas.openxmlformats.org/markup-compatibility/2006">
              <mc:Choice xmlns:v="urn:schemas-microsoft-com:vml" Requires="v">
                <p:oleObj spid="_x0000_s14346" name="Grafiek" r:id="rId4" imgW="4743099" imgH="2975106" progId="Excel.Chart.8">
                  <p:embed/>
                </p:oleObj>
              </mc:Choice>
              <mc:Fallback>
                <p:oleObj name="Grafiek" r:id="rId4" imgW="4743099" imgH="2975106" progId="Excel.Chart.8">
                  <p:embed/>
                  <p:pic>
                    <p:nvPicPr>
                      <p:cNvPr id="0" name="Char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6738" y="150813"/>
                        <a:ext cx="4737100" cy="296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15457E"/>
      </a:accent1>
      <a:accent2>
        <a:srgbClr val="039900"/>
      </a:accent2>
      <a:accent3>
        <a:srgbClr val="FFFFFF"/>
      </a:accent3>
      <a:accent4>
        <a:srgbClr val="000000"/>
      </a:accent4>
      <a:accent5>
        <a:srgbClr val="AAB0C0"/>
      </a:accent5>
      <a:accent6>
        <a:srgbClr val="028A00"/>
      </a:accent6>
      <a:hlink>
        <a:srgbClr val="0089C0"/>
      </a:hlink>
      <a:folHlink>
        <a:srgbClr val="BFFF00"/>
      </a:folHlink>
    </a:clrScheme>
    <a:fontScheme name="Blank Presentation">
      <a:majorFont>
        <a:latin typeface="Microsoft Sans Serif"/>
        <a:ea typeface="ＭＳ Ｐゴシック"/>
        <a:cs typeface="ＭＳ Ｐゴシック"/>
      </a:majorFont>
      <a:minorFont>
        <a:latin typeface="Microsoft Sans Serif"/>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1913</Words>
  <Application>Microsoft Office PowerPoint</Application>
  <PresentationFormat>On-screen Show (4:3)</PresentationFormat>
  <Paragraphs>1044</Paragraphs>
  <Slides>29</Slides>
  <Notes>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2" baseType="lpstr">
      <vt:lpstr>Blank Presentation</vt:lpstr>
      <vt:lpstr>Werkblad</vt:lpstr>
      <vt:lpstr>Grafiek</vt:lpstr>
      <vt:lpstr> </vt:lpstr>
      <vt:lpstr>Agenda</vt:lpstr>
      <vt:lpstr>Belangrijkste ontwikkelingen in H1 2015</vt:lpstr>
      <vt:lpstr>Samenvatting resultaten</vt:lpstr>
      <vt:lpstr>Omzet per segment</vt:lpstr>
      <vt:lpstr>Segment Fietsen</vt:lpstr>
      <vt:lpstr>Segment Fietsen per land</vt:lpstr>
      <vt:lpstr>Segment Onderdelen &amp; Accessoires</vt:lpstr>
      <vt:lpstr>Segment Onderdelen &amp; Accessoires per land</vt:lpstr>
      <vt:lpstr>Geografische omzetverdeling </vt:lpstr>
      <vt:lpstr>Agenda</vt:lpstr>
      <vt:lpstr>Koersontwikkeling aandeel Accell Group</vt:lpstr>
      <vt:lpstr>Agenda</vt:lpstr>
      <vt:lpstr>Resultatenrekening</vt:lpstr>
      <vt:lpstr>Toegevoegde waarde</vt:lpstr>
      <vt:lpstr>Operationele kosten</vt:lpstr>
      <vt:lpstr>Nettowinst</vt:lpstr>
      <vt:lpstr>Balans, activa</vt:lpstr>
      <vt:lpstr>Werkkapitaal</vt:lpstr>
      <vt:lpstr>Voorraden</vt:lpstr>
      <vt:lpstr>Balans, passiva</vt:lpstr>
      <vt:lpstr>Groepsvermogen</vt:lpstr>
      <vt:lpstr>Kasstroom</vt:lpstr>
      <vt:lpstr>Ratio’s</vt:lpstr>
      <vt:lpstr>Agenda</vt:lpstr>
      <vt:lpstr>Strategie Accell Group</vt:lpstr>
      <vt:lpstr>Vooruitzichten 2015</vt:lpstr>
      <vt:lpstr>PowerPoint Presentation</vt:lpstr>
      <vt:lpstr>Disclaimer</vt:lpstr>
    </vt:vector>
  </TitlesOfParts>
  <Company>Boerma Reclame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Krikke, Alien</dc:creator>
  <cp:lastModifiedBy>Gerard Feenema</cp:lastModifiedBy>
  <cp:revision>176</cp:revision>
  <cp:lastPrinted>2015-07-23T14:46:02Z</cp:lastPrinted>
  <dcterms:modified xsi:type="dcterms:W3CDTF">2015-07-23T17:54:31Z</dcterms:modified>
</cp:coreProperties>
</file>